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embeddedFontLst>
    <p:embeddedFont>
      <p:font typeface="Fredericka the Great" panose="020B0604020202020204" charset="0"/>
      <p:regular r:id="rId36"/>
    </p:embeddedFont>
    <p:embeddedFont>
      <p:font typeface="Raleway" panose="020B0604020202020204" charset="0"/>
      <p:regular r:id="rId37"/>
      <p:bold r:id="rId38"/>
      <p:italic r:id="rId39"/>
      <p:boldItalic r:id="rId40"/>
    </p:embeddedFont>
    <p:embeddedFont>
      <p:font typeface="Arapey" panose="020B0604020202020204" charset="0"/>
      <p:regular r:id="rId41"/>
      <p:italic r:id="rId42"/>
    </p:embeddedFont>
    <p:embeddedFont>
      <p:font typeface="Cinzel"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é Namb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4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5-20T14:46:26.937" idx="1">
    <p:pos x="6000" y="0"/>
    <p:text>Do we want a healthier picture?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ces.ed.gov/nationsreportcard/mathematic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nces.ed.gov/nationsreportcard/read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a:lnSpc>
                <a:spcPct val="115000"/>
              </a:lnSpc>
              <a:spcBef>
                <a:spcPts val="0"/>
              </a:spcBef>
              <a:buClr>
                <a:schemeClr val="dk1"/>
              </a:buClr>
              <a:buSzPct val="91666"/>
              <a:buFont typeface="Arial"/>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91666"/>
              <a:buFont typeface="Arial"/>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91666"/>
              <a:buFont typeface="Arial"/>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91666"/>
              <a:buFont typeface="Arial"/>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91666"/>
              <a:buFont typeface="Arial"/>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800">
              <a:solidFill>
                <a:schemeClr val="dk1"/>
              </a:solidFill>
              <a:latin typeface="Arapey"/>
              <a:ea typeface="Arapey"/>
              <a:cs typeface="Arapey"/>
              <a:sym typeface="Arapey"/>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HR focus- Latino goal</a:t>
            </a:r>
          </a:p>
          <a:p>
            <a:pPr lvl="0" rtl="0">
              <a:spcBef>
                <a:spcPts val="0"/>
              </a:spcBef>
              <a:buNone/>
            </a:pPr>
            <a:r>
              <a:rPr lang="en"/>
              <a:t>Specify the difference in populations/ regions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en" sz="1000">
                <a:solidFill>
                  <a:schemeClr val="dk1"/>
                </a:solidFill>
              </a:rPr>
              <a:t>Percentage at or aboveProficient</a:t>
            </a:r>
          </a:p>
          <a:p>
            <a:pPr lvl="0">
              <a:spcBef>
                <a:spcPts val="0"/>
              </a:spcBef>
              <a:buClr>
                <a:schemeClr val="dk1"/>
              </a:buClr>
              <a:buSzPct val="110000"/>
              <a:buFont typeface="Arial"/>
              <a:buNone/>
            </a:pPr>
            <a:r>
              <a:rPr lang="en" sz="1000">
                <a:solidFill>
                  <a:schemeClr val="dk1"/>
                </a:solidFill>
                <a:highlight>
                  <a:srgbClr val="FFFFFF"/>
                </a:highlight>
              </a:rPr>
              <a:t>the National Assessment of Educational Progress (NAEP) is the largest nationally representativ​e and c​ontinuing assessment of what America's students know and can do in various subject areas. Paper-and-pencil assessments are conducted periodically in</a:t>
            </a:r>
            <a:r>
              <a:rPr lang="en" sz="1000" u="sng">
                <a:solidFill>
                  <a:srgbClr val="333333"/>
                </a:solidFill>
                <a:highlight>
                  <a:srgbClr val="FFFFFF"/>
                </a:highlight>
                <a:hlinkClick r:id="rId3"/>
              </a:rPr>
              <a:t>mathematics</a:t>
            </a:r>
            <a:r>
              <a:rPr lang="en" sz="1000">
                <a:solidFill>
                  <a:schemeClr val="dk1"/>
                </a:solidFill>
                <a:highlight>
                  <a:srgbClr val="FFFFFF"/>
                </a:highlight>
              </a:rPr>
              <a:t>, </a:t>
            </a:r>
            <a:r>
              <a:rPr lang="en" sz="1000" u="sng">
                <a:solidFill>
                  <a:srgbClr val="333333"/>
                </a:solidFill>
                <a:highlight>
                  <a:srgbClr val="FFFFFF"/>
                </a:highlight>
                <a:hlinkClick r:id="rId4"/>
              </a:rPr>
              <a:t>reading</a:t>
            </a:r>
            <a:r>
              <a:rPr lang="en" sz="1000">
                <a:solidFill>
                  <a:schemeClr val="dk1"/>
                </a:solidFill>
                <a:highlight>
                  <a:srgbClr val="FFFFFF"/>
                </a:highlight>
              </a:rPr>
              <a:t>,</a:t>
            </a:r>
          </a:p>
          <a:p>
            <a:pPr lvl="0" rtl="0">
              <a:spcBef>
                <a:spcPts val="0"/>
              </a:spcBef>
              <a:buClr>
                <a:schemeClr val="dk1"/>
              </a:buClr>
              <a:buSzPct val="110000"/>
              <a:buFont typeface="Arial"/>
              <a:buNone/>
            </a:pPr>
            <a:r>
              <a:rPr lang="en" sz="1000">
                <a:solidFill>
                  <a:srgbClr val="222222"/>
                </a:solidFill>
                <a:highlight>
                  <a:srgbClr val="FFFFFF"/>
                </a:highlight>
              </a:rPr>
              <a:t>Since NAEP assessments are administered uniformly using the same sets of test booklets across the nation, NAEP results serve as a common metric for all states and selected urban districts. The assessment stays essentially the same from year to year, with only carefully documented changes. This permits NAEP to provide a clear p​icture of student academic progress over time.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 sz="1200">
                <a:solidFill>
                  <a:schemeClr val="dk1"/>
                </a:solidFill>
                <a:latin typeface="Arapey"/>
                <a:ea typeface="Arapey"/>
                <a:cs typeface="Arapey"/>
                <a:sym typeface="Arapey"/>
              </a:rPr>
              <a:t>Where they from?</a:t>
            </a:r>
          </a:p>
          <a:p>
            <a:pPr lvl="0">
              <a:spcBef>
                <a:spcPts val="0"/>
              </a:spcBef>
              <a:buClr>
                <a:schemeClr val="dk1"/>
              </a:buClr>
              <a:buSzPct val="91666"/>
              <a:buFont typeface="Arial"/>
              <a:buNone/>
            </a:pPr>
            <a:r>
              <a:rPr lang="en" sz="1200">
                <a:solidFill>
                  <a:schemeClr val="dk1"/>
                </a:solidFill>
                <a:latin typeface="Arapey"/>
                <a:ea typeface="Arapey"/>
                <a:cs typeface="Arapey"/>
                <a:sym typeface="Arapey"/>
              </a:rPr>
              <a:t>What they do?</a:t>
            </a:r>
          </a:p>
          <a:p>
            <a:pPr lvl="0">
              <a:spcBef>
                <a:spcPts val="0"/>
              </a:spcBef>
              <a:buClr>
                <a:schemeClr val="dk1"/>
              </a:buClr>
              <a:buSzPct val="91666"/>
              <a:buFont typeface="Arial"/>
              <a:buNone/>
            </a:pPr>
            <a:r>
              <a:rPr lang="en" sz="1200">
                <a:solidFill>
                  <a:schemeClr val="dk1"/>
                </a:solidFill>
                <a:latin typeface="Arapey"/>
                <a:ea typeface="Arapey"/>
                <a:cs typeface="Arapey"/>
                <a:sym typeface="Arapey"/>
              </a:rPr>
              <a:t>SEL/legal status</a:t>
            </a:r>
          </a:p>
          <a:p>
            <a:pPr lvl="0">
              <a:spcBef>
                <a:spcPts val="0"/>
              </a:spcBef>
              <a:buClr>
                <a:schemeClr val="dk1"/>
              </a:buClr>
              <a:buSzPct val="91666"/>
              <a:buFont typeface="Arial"/>
              <a:buNone/>
            </a:pPr>
            <a:r>
              <a:rPr lang="en" sz="1200">
                <a:solidFill>
                  <a:schemeClr val="dk1"/>
                </a:solidFill>
                <a:latin typeface="Arapey"/>
                <a:ea typeface="Arapey"/>
                <a:cs typeface="Arapey"/>
                <a:sym typeface="Arapey"/>
              </a:rPr>
              <a:t>Parent participation</a:t>
            </a:r>
          </a:p>
          <a:p>
            <a:pPr lvl="0">
              <a:spcBef>
                <a:spcPts val="0"/>
              </a:spcBef>
              <a:buClr>
                <a:schemeClr val="dk1"/>
              </a:buClr>
              <a:buSzPct val="91666"/>
              <a:buFont typeface="Arial"/>
              <a:buNone/>
            </a:pPr>
            <a:r>
              <a:rPr lang="en" sz="1200">
                <a:solidFill>
                  <a:schemeClr val="dk1"/>
                </a:solidFill>
                <a:latin typeface="Arapey"/>
                <a:ea typeface="Arapey"/>
                <a:cs typeface="Arapey"/>
                <a:sym typeface="Arapey"/>
              </a:rPr>
              <a:t>Our struggles</a:t>
            </a:r>
          </a:p>
          <a:p>
            <a:pPr lvl="0">
              <a:spcBef>
                <a:spcPts val="0"/>
              </a:spcBef>
              <a:buNone/>
            </a:pPr>
            <a:endParaRPr/>
          </a:p>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subTitle" idx="4294967295"/>
          </p:nvPr>
        </p:nvSpPr>
        <p:spPr>
          <a:xfrm>
            <a:off x="103500" y="394766"/>
            <a:ext cx="8520600" cy="1056900"/>
          </a:xfrm>
          <a:prstGeom prst="rect">
            <a:avLst/>
          </a:prstGeom>
        </p:spPr>
        <p:txBody>
          <a:bodyPr lIns="91425" tIns="91425" rIns="91425" bIns="91425" anchor="t" anchorCtr="0">
            <a:noAutofit/>
          </a:bodyPr>
          <a:lstStyle/>
          <a:p>
            <a:pPr lvl="0">
              <a:spcBef>
                <a:spcPts val="0"/>
              </a:spcBef>
              <a:buNone/>
            </a:pPr>
            <a:r>
              <a:rPr lang="en" sz="4800">
                <a:solidFill>
                  <a:srgbClr val="000000"/>
                </a:solidFill>
                <a:latin typeface="Times New Roman"/>
                <a:ea typeface="Times New Roman"/>
                <a:cs typeface="Times New Roman"/>
                <a:sym typeface="Times New Roman"/>
              </a:rPr>
              <a:t>                 </a:t>
            </a:r>
            <a:r>
              <a:rPr lang="en" sz="6000">
                <a:solidFill>
                  <a:srgbClr val="000000"/>
                </a:solidFill>
                <a:latin typeface="Arapey"/>
                <a:ea typeface="Arapey"/>
                <a:cs typeface="Arapey"/>
                <a:sym typeface="Arapey"/>
              </a:rPr>
              <a:t>¡Mariposas!</a:t>
            </a:r>
            <a:r>
              <a:rPr lang="en" sz="4800">
                <a:solidFill>
                  <a:srgbClr val="000000"/>
                </a:solidFill>
                <a:latin typeface="Times New Roman"/>
                <a:ea typeface="Times New Roman"/>
                <a:cs typeface="Times New Roman"/>
                <a:sym typeface="Times New Roman"/>
              </a:rPr>
              <a:t> </a:t>
            </a:r>
          </a:p>
        </p:txBody>
      </p:sp>
      <p:sp>
        <p:nvSpPr>
          <p:cNvPr id="55" name="Shape 55"/>
          <p:cNvSpPr txBox="1"/>
          <p:nvPr/>
        </p:nvSpPr>
        <p:spPr>
          <a:xfrm>
            <a:off x="103500" y="5601250"/>
            <a:ext cx="8937000" cy="1042800"/>
          </a:xfrm>
          <a:prstGeom prst="rect">
            <a:avLst/>
          </a:prstGeom>
          <a:noFill/>
          <a:ln>
            <a:noFill/>
          </a:ln>
        </p:spPr>
        <p:txBody>
          <a:bodyPr lIns="91425" tIns="91425" rIns="91425" bIns="91425" anchor="t" anchorCtr="0">
            <a:noAutofit/>
          </a:bodyPr>
          <a:lstStyle/>
          <a:p>
            <a:pPr lvl="0" algn="ctr" rtl="0">
              <a:spcBef>
                <a:spcPts val="0"/>
              </a:spcBef>
              <a:buNone/>
            </a:pPr>
            <a:r>
              <a:rPr lang="en" sz="2400" b="1">
                <a:latin typeface="Arapey"/>
                <a:ea typeface="Arapey"/>
                <a:cs typeface="Arapey"/>
                <a:sym typeface="Arapey"/>
              </a:rPr>
              <a:t>Realizing Latin@ Academic Empowerment and Socio-Emotional Health </a:t>
            </a:r>
          </a:p>
          <a:p>
            <a:pPr lvl="0" algn="ctr" rtl="0">
              <a:spcBef>
                <a:spcPts val="0"/>
              </a:spcBef>
              <a:buClr>
                <a:schemeClr val="dk1"/>
              </a:buClr>
              <a:buSzPct val="45833"/>
              <a:buFont typeface="Arial"/>
              <a:buNone/>
            </a:pPr>
            <a:r>
              <a:rPr lang="en" sz="2400" b="1">
                <a:latin typeface="Arapey"/>
                <a:ea typeface="Arapey"/>
                <a:cs typeface="Arapey"/>
                <a:sym typeface="Arapey"/>
              </a:rPr>
              <a:t>Through Culture and Social Justice</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14"/>
        <p:cNvGrpSpPr/>
        <p:nvPr/>
      </p:nvGrpSpPr>
      <p:grpSpPr>
        <a:xfrm>
          <a:off x="0" y="0"/>
          <a:ext cx="0" cy="0"/>
          <a:chOff x="0" y="0"/>
          <a:chExt cx="0" cy="0"/>
        </a:xfrm>
      </p:grpSpPr>
      <p:sp>
        <p:nvSpPr>
          <p:cNvPr id="115" name="Shape 115"/>
          <p:cNvSpPr txBox="1"/>
          <p:nvPr/>
        </p:nvSpPr>
        <p:spPr>
          <a:xfrm>
            <a:off x="3019525" y="449975"/>
            <a:ext cx="3549600" cy="670200"/>
          </a:xfrm>
          <a:prstGeom prst="rect">
            <a:avLst/>
          </a:prstGeom>
          <a:noFill/>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a:latin typeface="Raleway"/>
                <a:ea typeface="Raleway"/>
                <a:cs typeface="Raleway"/>
                <a:sym typeface="Raleway"/>
              </a:rPr>
              <a:t> </a:t>
            </a:r>
            <a:r>
              <a:rPr lang="en" sz="3000">
                <a:latin typeface="Fredericka the Great"/>
                <a:ea typeface="Fredericka the Great"/>
                <a:cs typeface="Fredericka the Great"/>
                <a:sym typeface="Fredericka the Great"/>
              </a:rPr>
              <a:t>My Latino Trends</a:t>
            </a:r>
          </a:p>
        </p:txBody>
      </p:sp>
      <p:sp>
        <p:nvSpPr>
          <p:cNvPr id="116" name="Shape 116"/>
          <p:cNvSpPr txBox="1"/>
          <p:nvPr/>
        </p:nvSpPr>
        <p:spPr>
          <a:xfrm>
            <a:off x="0" y="1328700"/>
            <a:ext cx="8026800" cy="2934000"/>
          </a:xfrm>
          <a:prstGeom prst="rect">
            <a:avLst/>
          </a:prstGeom>
          <a:noFill/>
          <a:ln>
            <a:noFill/>
          </a:ln>
        </p:spPr>
        <p:txBody>
          <a:bodyPr lIns="91425" tIns="91425" rIns="91425" bIns="91425" anchor="t" anchorCtr="0">
            <a:noAutofit/>
          </a:bodyPr>
          <a:lstStyle/>
          <a:p>
            <a:pPr marL="914400" lvl="0" indent="457200" algn="l">
              <a:spcBef>
                <a:spcPts val="0"/>
              </a:spcBef>
              <a:buNone/>
            </a:pPr>
            <a:r>
              <a:rPr lang="en" sz="2400">
                <a:latin typeface="Arapey"/>
                <a:ea typeface="Arapey"/>
                <a:cs typeface="Arapey"/>
                <a:sym typeface="Arapey"/>
              </a:rPr>
              <a:t>What are the Latino trends in your school district?</a:t>
            </a: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marL="914400" lvl="0" indent="-381000" rtl="0">
              <a:spcBef>
                <a:spcPts val="0"/>
              </a:spcBef>
              <a:buSzPct val="100000"/>
              <a:buFont typeface="Arapey"/>
              <a:buChar char="●"/>
            </a:pPr>
            <a:r>
              <a:rPr lang="en" sz="2400">
                <a:latin typeface="Arapey"/>
                <a:ea typeface="Arapey"/>
                <a:cs typeface="Arapey"/>
                <a:sym typeface="Arapey"/>
              </a:rPr>
              <a:t>Historical presence </a:t>
            </a:r>
          </a:p>
          <a:p>
            <a:pPr marL="914400" lvl="0" indent="-381000" rtl="0">
              <a:spcBef>
                <a:spcPts val="0"/>
              </a:spcBef>
              <a:buSzPct val="100000"/>
              <a:buFont typeface="Arapey"/>
              <a:buChar char="●"/>
            </a:pPr>
            <a:r>
              <a:rPr lang="en" sz="2400">
                <a:latin typeface="Arapey"/>
                <a:ea typeface="Arapey"/>
                <a:cs typeface="Arapey"/>
                <a:sym typeface="Arapey"/>
              </a:rPr>
              <a:t>Academic</a:t>
            </a:r>
          </a:p>
          <a:p>
            <a:pPr marL="914400" lvl="0" indent="-381000" rtl="0">
              <a:spcBef>
                <a:spcPts val="0"/>
              </a:spcBef>
              <a:buSzPct val="100000"/>
              <a:buFont typeface="Arapey"/>
              <a:buChar char="●"/>
            </a:pPr>
            <a:r>
              <a:rPr lang="en" sz="2400">
                <a:latin typeface="Arapey"/>
                <a:ea typeface="Arapey"/>
                <a:cs typeface="Arapey"/>
                <a:sym typeface="Arapey"/>
              </a:rPr>
              <a:t>Socio-emotional</a:t>
            </a:r>
          </a:p>
          <a:p>
            <a:pPr marL="914400" lvl="0" indent="-381000" rtl="0">
              <a:spcBef>
                <a:spcPts val="0"/>
              </a:spcBef>
              <a:buSzPct val="100000"/>
              <a:buFont typeface="Arapey"/>
              <a:buChar char="●"/>
            </a:pPr>
            <a:r>
              <a:rPr lang="en" sz="2400">
                <a:latin typeface="Arapey"/>
                <a:ea typeface="Arapey"/>
                <a:cs typeface="Arapey"/>
                <a:sym typeface="Arapey"/>
              </a:rPr>
              <a:t>Engagement</a:t>
            </a:r>
          </a:p>
          <a:p>
            <a:pPr lvl="0" rtl="0">
              <a:spcBef>
                <a:spcPts val="0"/>
              </a:spcBef>
              <a:buNone/>
            </a:pPr>
            <a:endParaRPr>
              <a:latin typeface="Raleway"/>
              <a:ea typeface="Raleway"/>
              <a:cs typeface="Raleway"/>
              <a:sym typeface="Raleway"/>
            </a:endParaRPr>
          </a:p>
        </p:txBody>
      </p:sp>
      <p:sp>
        <p:nvSpPr>
          <p:cNvPr id="117" name="Shape 117"/>
          <p:cNvSpPr txBox="1"/>
          <p:nvPr/>
        </p:nvSpPr>
        <p:spPr>
          <a:xfrm>
            <a:off x="3579325" y="6446000"/>
            <a:ext cx="2430000" cy="442200"/>
          </a:xfrm>
          <a:prstGeom prst="rect">
            <a:avLst/>
          </a:prstGeom>
          <a:noFill/>
          <a:ln>
            <a:noFill/>
          </a:ln>
        </p:spPr>
        <p:txBody>
          <a:bodyPr lIns="91425" tIns="91425" rIns="91425" bIns="91425" anchor="ctr" anchorCtr="0">
            <a:noAutofit/>
          </a:bodyPr>
          <a:lstStyle/>
          <a:p>
            <a:pPr lvl="0" rtl="0">
              <a:spcBef>
                <a:spcPts val="0"/>
              </a:spcBef>
              <a:buNone/>
            </a:pPr>
            <a:r>
              <a:rPr lang="en" b="1">
                <a:solidFill>
                  <a:schemeClr val="dk1"/>
                </a:solidFill>
              </a:rPr>
              <a:t>WHY	</a:t>
            </a:r>
            <a:r>
              <a:rPr lang="en">
                <a:solidFill>
                  <a:schemeClr val="dk1"/>
                </a:solidFill>
              </a:rPr>
              <a:t>	What		How</a:t>
            </a:r>
          </a:p>
        </p:txBody>
      </p:sp>
      <p:pic>
        <p:nvPicPr>
          <p:cNvPr id="118" name="Shape 118"/>
          <p:cNvPicPr preferRelativeResize="0"/>
          <p:nvPr/>
        </p:nvPicPr>
        <p:blipFill>
          <a:blip r:embed="rId3">
            <a:alphaModFix/>
          </a:blip>
          <a:stretch>
            <a:fillRect/>
          </a:stretch>
        </p:blipFill>
        <p:spPr>
          <a:xfrm>
            <a:off x="3729800" y="2269763"/>
            <a:ext cx="4829726" cy="2650675"/>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ctrTitle"/>
          </p:nvPr>
        </p:nvSpPr>
        <p:spPr>
          <a:xfrm>
            <a:off x="2850750" y="660300"/>
            <a:ext cx="3132600" cy="12162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6000" b="1">
                <a:latin typeface="Fredericka the Great"/>
                <a:ea typeface="Fredericka the Great"/>
                <a:cs typeface="Fredericka the Great"/>
                <a:sym typeface="Fredericka the Great"/>
              </a:rPr>
              <a:t>What</a:t>
            </a:r>
          </a:p>
        </p:txBody>
      </p:sp>
      <p:pic>
        <p:nvPicPr>
          <p:cNvPr id="124" name="Shape 124"/>
          <p:cNvPicPr preferRelativeResize="0"/>
          <p:nvPr/>
        </p:nvPicPr>
        <p:blipFill>
          <a:blip r:embed="rId3">
            <a:alphaModFix/>
          </a:blip>
          <a:stretch>
            <a:fillRect/>
          </a:stretch>
        </p:blipFill>
        <p:spPr>
          <a:xfrm>
            <a:off x="1876424" y="2247900"/>
            <a:ext cx="5391148" cy="3369474"/>
          </a:xfrm>
          <a:prstGeom prst="rect">
            <a:avLst/>
          </a:prstGeom>
          <a:noFill/>
          <a:ln w="38100" cap="flat" cmpd="sng">
            <a:solidFill>
              <a:schemeClr val="dk2"/>
            </a:solidFill>
            <a:prstDash val="solid"/>
            <a:round/>
            <a:headEnd type="none" w="med" len="med"/>
            <a:tailEnd type="none" w="med" len="med"/>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2717900" y="578625"/>
            <a:ext cx="3334500" cy="8511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a:lnSpc>
                <a:spcPct val="115000"/>
              </a:lnSpc>
              <a:spcBef>
                <a:spcPts val="0"/>
              </a:spcBef>
              <a:buNone/>
            </a:pPr>
            <a:r>
              <a:rPr lang="en" sz="3600">
                <a:latin typeface="Fredericka the Great"/>
                <a:ea typeface="Fredericka the Great"/>
                <a:cs typeface="Fredericka the Great"/>
                <a:sym typeface="Fredericka the Great"/>
              </a:rPr>
              <a:t>Framework</a:t>
            </a:r>
          </a:p>
        </p:txBody>
      </p:sp>
      <p:sp>
        <p:nvSpPr>
          <p:cNvPr id="130" name="Shape 130"/>
          <p:cNvSpPr txBox="1">
            <a:spLocks noGrp="1"/>
          </p:cNvSpPr>
          <p:nvPr>
            <p:ph type="subTitle" idx="1"/>
          </p:nvPr>
        </p:nvSpPr>
        <p:spPr>
          <a:xfrm>
            <a:off x="-85925" y="1630899"/>
            <a:ext cx="8520600" cy="3145500"/>
          </a:xfrm>
          <a:prstGeom prst="rect">
            <a:avLst/>
          </a:prstGeom>
        </p:spPr>
        <p:txBody>
          <a:bodyPr lIns="91425" tIns="91425" rIns="91425" bIns="91425" anchor="t" anchorCtr="0">
            <a:noAutofit/>
          </a:bodyPr>
          <a:lstStyle/>
          <a:p>
            <a:pPr lvl="0" rtl="0">
              <a:lnSpc>
                <a:spcPct val="115000"/>
              </a:lnSpc>
              <a:spcBef>
                <a:spcPts val="0"/>
              </a:spcBef>
              <a:buNone/>
            </a:pPr>
            <a:endParaRPr sz="2400">
              <a:solidFill>
                <a:schemeClr val="accent2"/>
              </a:solidFill>
              <a:latin typeface="Arapey"/>
              <a:ea typeface="Arapey"/>
              <a:cs typeface="Arapey"/>
              <a:sym typeface="Arapey"/>
            </a:endParaRPr>
          </a:p>
          <a:p>
            <a:pPr lvl="0" rtl="0">
              <a:lnSpc>
                <a:spcPct val="115000"/>
              </a:lnSpc>
              <a:spcBef>
                <a:spcPts val="0"/>
              </a:spcBef>
              <a:buNone/>
            </a:pPr>
            <a:r>
              <a:rPr lang="en" sz="3000">
                <a:solidFill>
                  <a:schemeClr val="accent2"/>
                </a:solidFill>
                <a:latin typeface="Arapey"/>
                <a:ea typeface="Arapey"/>
                <a:cs typeface="Arapey"/>
                <a:sym typeface="Arapey"/>
              </a:rPr>
              <a:t>  Curricular Focus </a:t>
            </a:r>
          </a:p>
          <a:p>
            <a:pPr lvl="0" rtl="0">
              <a:lnSpc>
                <a:spcPct val="115000"/>
              </a:lnSpc>
              <a:spcBef>
                <a:spcPts val="0"/>
              </a:spcBef>
              <a:buNone/>
            </a:pPr>
            <a:r>
              <a:rPr lang="en" sz="3000">
                <a:solidFill>
                  <a:schemeClr val="accent2"/>
                </a:solidFill>
                <a:latin typeface="Arapey"/>
                <a:ea typeface="Arapey"/>
                <a:cs typeface="Arapey"/>
                <a:sym typeface="Arapey"/>
              </a:rPr>
              <a:t> +  </a:t>
            </a:r>
          </a:p>
          <a:p>
            <a:pPr lvl="0" rtl="0">
              <a:lnSpc>
                <a:spcPct val="115000"/>
              </a:lnSpc>
              <a:spcBef>
                <a:spcPts val="0"/>
              </a:spcBef>
              <a:buNone/>
            </a:pPr>
            <a:r>
              <a:rPr lang="en" sz="3000">
                <a:solidFill>
                  <a:schemeClr val="accent2"/>
                </a:solidFill>
                <a:latin typeface="Arapey"/>
                <a:ea typeface="Arapey"/>
                <a:cs typeface="Arapey"/>
                <a:sym typeface="Arapey"/>
              </a:rPr>
              <a:t>  Civic Ownership</a:t>
            </a:r>
          </a:p>
          <a:p>
            <a:pPr lvl="0" rtl="0">
              <a:lnSpc>
                <a:spcPct val="115000"/>
              </a:lnSpc>
              <a:spcBef>
                <a:spcPts val="0"/>
              </a:spcBef>
              <a:buNone/>
            </a:pPr>
            <a:r>
              <a:rPr lang="en" sz="3000">
                <a:solidFill>
                  <a:schemeClr val="accent2"/>
                </a:solidFill>
                <a:latin typeface="Arapey"/>
                <a:ea typeface="Arapey"/>
                <a:cs typeface="Arapey"/>
                <a:sym typeface="Arapey"/>
              </a:rPr>
              <a:t>+</a:t>
            </a:r>
          </a:p>
          <a:p>
            <a:pPr marL="2286000" lvl="0" indent="457200" algn="l" rtl="0">
              <a:lnSpc>
                <a:spcPct val="115000"/>
              </a:lnSpc>
              <a:spcBef>
                <a:spcPts val="0"/>
              </a:spcBef>
              <a:buNone/>
            </a:pPr>
            <a:r>
              <a:rPr lang="en" sz="3000">
                <a:solidFill>
                  <a:schemeClr val="accent2"/>
                </a:solidFill>
                <a:latin typeface="Arapey"/>
                <a:ea typeface="Arapey"/>
                <a:cs typeface="Arapey"/>
                <a:sym typeface="Arapey"/>
              </a:rPr>
              <a:t> Family Engagement</a:t>
            </a: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a:lnSpc>
                <a:spcPct val="115000"/>
              </a:lnSpc>
              <a:spcBef>
                <a:spcPts val="0"/>
              </a:spcBef>
              <a:buClr>
                <a:schemeClr val="dk1"/>
              </a:buClr>
              <a:buSzPct val="91666"/>
              <a:buFont typeface="Arial"/>
              <a:buNone/>
            </a:pPr>
            <a:endParaRPr sz="1200">
              <a:solidFill>
                <a:schemeClr val="accent2"/>
              </a:solidFill>
              <a:latin typeface="Arapey"/>
              <a:ea typeface="Arapey"/>
              <a:cs typeface="Arapey"/>
              <a:sym typeface="Arapey"/>
            </a:endParaRPr>
          </a:p>
        </p:txBody>
      </p:sp>
      <p:sp>
        <p:nvSpPr>
          <p:cNvPr id="131" name="Shape 131"/>
          <p:cNvSpPr txBox="1"/>
          <p:nvPr/>
        </p:nvSpPr>
        <p:spPr>
          <a:xfrm>
            <a:off x="3646400" y="6281400"/>
            <a:ext cx="2406000" cy="5766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35"/>
        <p:cNvGrpSpPr/>
        <p:nvPr/>
      </p:nvGrpSpPr>
      <p:grpSpPr>
        <a:xfrm>
          <a:off x="0" y="0"/>
          <a:ext cx="0" cy="0"/>
          <a:chOff x="0" y="0"/>
          <a:chExt cx="0" cy="0"/>
        </a:xfrm>
      </p:grpSpPr>
      <p:sp>
        <p:nvSpPr>
          <p:cNvPr id="136" name="Shape 136"/>
          <p:cNvSpPr txBox="1">
            <a:spLocks noGrp="1"/>
          </p:cNvSpPr>
          <p:nvPr>
            <p:ph type="ctrTitle"/>
          </p:nvPr>
        </p:nvSpPr>
        <p:spPr>
          <a:xfrm>
            <a:off x="2382450" y="613125"/>
            <a:ext cx="4379100" cy="8682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a:lnSpc>
                <a:spcPct val="115000"/>
              </a:lnSpc>
              <a:spcBef>
                <a:spcPts val="0"/>
              </a:spcBef>
              <a:buNone/>
            </a:pPr>
            <a:r>
              <a:rPr lang="en" sz="3000">
                <a:latin typeface="Fredericka the Great"/>
                <a:ea typeface="Fredericka the Great"/>
                <a:cs typeface="Fredericka the Great"/>
                <a:sym typeface="Fredericka the Great"/>
              </a:rPr>
              <a:t>Curricular Focus</a:t>
            </a:r>
          </a:p>
        </p:txBody>
      </p:sp>
      <p:sp>
        <p:nvSpPr>
          <p:cNvPr id="137" name="Shape 137"/>
          <p:cNvSpPr txBox="1">
            <a:spLocks noGrp="1"/>
          </p:cNvSpPr>
          <p:nvPr>
            <p:ph type="subTitle" idx="1"/>
          </p:nvPr>
        </p:nvSpPr>
        <p:spPr>
          <a:xfrm>
            <a:off x="982875" y="1839700"/>
            <a:ext cx="7322100" cy="3625500"/>
          </a:xfrm>
          <a:prstGeom prst="rect">
            <a:avLst/>
          </a:prstGeom>
        </p:spPr>
        <p:txBody>
          <a:bodyPr lIns="91425" tIns="91425" rIns="91425" bIns="91425" anchor="t" anchorCtr="0">
            <a:noAutofit/>
          </a:bodyPr>
          <a:lstStyle/>
          <a:p>
            <a:pPr lvl="0" rtl="0">
              <a:lnSpc>
                <a:spcPct val="115000"/>
              </a:lnSpc>
              <a:spcBef>
                <a:spcPts val="0"/>
              </a:spcBef>
              <a:buNone/>
            </a:pPr>
            <a:r>
              <a:rPr lang="en" sz="2400">
                <a:solidFill>
                  <a:schemeClr val="accent2"/>
                </a:solidFill>
                <a:latin typeface="Arapey"/>
                <a:ea typeface="Arapey"/>
                <a:cs typeface="Arapey"/>
                <a:sym typeface="Arapey"/>
              </a:rPr>
              <a:t>Reflecting on your population's ecology will provide the focus for your curriculum by:</a:t>
            </a:r>
          </a:p>
          <a:p>
            <a:pPr lvl="0" rtl="0">
              <a:lnSpc>
                <a:spcPct val="115000"/>
              </a:lnSpc>
              <a:spcBef>
                <a:spcPts val="0"/>
              </a:spcBef>
              <a:buClr>
                <a:schemeClr val="dk1"/>
              </a:buClr>
              <a:buSzPct val="45833"/>
              <a:buFont typeface="Arial"/>
              <a:buNone/>
            </a:pPr>
            <a:endParaRPr sz="2400">
              <a:solidFill>
                <a:schemeClr val="accent2"/>
              </a:solidFill>
              <a:latin typeface="Arapey"/>
              <a:ea typeface="Arapey"/>
              <a:cs typeface="Arapey"/>
              <a:sym typeface="Arapey"/>
            </a:endParaRP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Identifying target areas</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Identifying strengths from which to build on</a:t>
            </a: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rtl="0">
              <a:lnSpc>
                <a:spcPct val="115000"/>
              </a:lnSpc>
              <a:spcBef>
                <a:spcPts val="0"/>
              </a:spcBef>
              <a:buNone/>
            </a:pPr>
            <a:endParaRPr sz="1800">
              <a:solidFill>
                <a:schemeClr val="accent2"/>
              </a:solidFill>
              <a:latin typeface="Arapey"/>
              <a:ea typeface="Arapey"/>
              <a:cs typeface="Arapey"/>
              <a:sym typeface="Arapey"/>
            </a:endParaRPr>
          </a:p>
          <a:p>
            <a:pPr lvl="0">
              <a:lnSpc>
                <a:spcPct val="115000"/>
              </a:lnSpc>
              <a:spcBef>
                <a:spcPts val="0"/>
              </a:spcBef>
              <a:buNone/>
            </a:pPr>
            <a:endParaRPr sz="2400"/>
          </a:p>
        </p:txBody>
      </p:sp>
      <p:sp>
        <p:nvSpPr>
          <p:cNvPr id="138" name="Shape 138"/>
          <p:cNvSpPr txBox="1"/>
          <p:nvPr/>
        </p:nvSpPr>
        <p:spPr>
          <a:xfrm>
            <a:off x="3407325" y="6288000"/>
            <a:ext cx="2473200" cy="5700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42"/>
        <p:cNvGrpSpPr/>
        <p:nvPr/>
      </p:nvGrpSpPr>
      <p:grpSpPr>
        <a:xfrm>
          <a:off x="0" y="0"/>
          <a:ext cx="0" cy="0"/>
          <a:chOff x="0" y="0"/>
          <a:chExt cx="0" cy="0"/>
        </a:xfrm>
      </p:grpSpPr>
      <p:sp>
        <p:nvSpPr>
          <p:cNvPr id="143" name="Shape 143"/>
          <p:cNvSpPr txBox="1"/>
          <p:nvPr/>
        </p:nvSpPr>
        <p:spPr>
          <a:xfrm>
            <a:off x="997687" y="552825"/>
            <a:ext cx="6926700" cy="667200"/>
          </a:xfrm>
          <a:prstGeom prst="rect">
            <a:avLst/>
          </a:prstGeom>
          <a:noFill/>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400">
                <a:latin typeface="Fredericka the Great"/>
                <a:ea typeface="Fredericka the Great"/>
                <a:cs typeface="Fredericka the Great"/>
                <a:sym typeface="Fredericka the Great"/>
              </a:rPr>
              <a:t>Identifying Strengths and Challenges</a:t>
            </a:r>
          </a:p>
          <a:p>
            <a:pPr lvl="0" algn="ctr" rtl="0">
              <a:spcBef>
                <a:spcPts val="0"/>
              </a:spcBef>
              <a:buNone/>
            </a:pPr>
            <a:endParaRPr sz="3000">
              <a:latin typeface="Arapey"/>
              <a:ea typeface="Arapey"/>
              <a:cs typeface="Arapey"/>
              <a:sym typeface="Arapey"/>
            </a:endParaRPr>
          </a:p>
        </p:txBody>
      </p:sp>
      <p:sp>
        <p:nvSpPr>
          <p:cNvPr id="144" name="Shape 144"/>
          <p:cNvSpPr txBox="1"/>
          <p:nvPr/>
        </p:nvSpPr>
        <p:spPr>
          <a:xfrm>
            <a:off x="2304100" y="1349000"/>
            <a:ext cx="4314000" cy="729600"/>
          </a:xfrm>
          <a:prstGeom prst="rect">
            <a:avLst/>
          </a:prstGeom>
          <a:noFill/>
          <a:ln>
            <a:noFill/>
          </a:ln>
        </p:spPr>
        <p:txBody>
          <a:bodyPr lIns="91425" tIns="91425" rIns="91425" bIns="91425" anchor="t" anchorCtr="0">
            <a:noAutofit/>
          </a:bodyPr>
          <a:lstStyle/>
          <a:p>
            <a:pPr lvl="0" rtl="0">
              <a:spcBef>
                <a:spcPts val="0"/>
              </a:spcBef>
              <a:buNone/>
            </a:pPr>
            <a:r>
              <a:rPr lang="en" sz="2400">
                <a:solidFill>
                  <a:schemeClr val="dk1"/>
                </a:solidFill>
                <a:latin typeface="Arapey"/>
                <a:ea typeface="Arapey"/>
                <a:cs typeface="Arapey"/>
                <a:sym typeface="Arapey"/>
              </a:rPr>
              <a:t>    </a:t>
            </a:r>
            <a:r>
              <a:rPr lang="en" sz="1800">
                <a:solidFill>
                  <a:schemeClr val="dk1"/>
                </a:solidFill>
                <a:latin typeface="Arapey"/>
                <a:ea typeface="Arapey"/>
                <a:cs typeface="Arapey"/>
                <a:sym typeface="Arapey"/>
              </a:rPr>
              <a:t>Bronfenbrenner's Bioecological Model</a:t>
            </a:r>
            <a:r>
              <a:rPr lang="en" sz="2400">
                <a:solidFill>
                  <a:schemeClr val="dk1"/>
                </a:solidFill>
                <a:latin typeface="Arapey"/>
                <a:ea typeface="Arapey"/>
                <a:cs typeface="Arapey"/>
                <a:sym typeface="Arapey"/>
              </a:rPr>
              <a:t> </a:t>
            </a:r>
          </a:p>
          <a:p>
            <a:pPr lvl="0" rtl="0">
              <a:spcBef>
                <a:spcPts val="0"/>
              </a:spcBef>
              <a:buNone/>
            </a:pPr>
            <a:endParaRPr sz="1800">
              <a:solidFill>
                <a:schemeClr val="dk1"/>
              </a:solidFill>
              <a:latin typeface="Raleway"/>
              <a:ea typeface="Raleway"/>
              <a:cs typeface="Raleway"/>
              <a:sym typeface="Raleway"/>
            </a:endParaRPr>
          </a:p>
          <a:p>
            <a:pPr lvl="0" rtl="0">
              <a:spcBef>
                <a:spcPts val="0"/>
              </a:spcBef>
              <a:buNone/>
            </a:pPr>
            <a:endParaRPr>
              <a:latin typeface="Raleway"/>
              <a:ea typeface="Raleway"/>
              <a:cs typeface="Raleway"/>
              <a:sym typeface="Raleway"/>
            </a:endParaRPr>
          </a:p>
        </p:txBody>
      </p:sp>
      <p:pic>
        <p:nvPicPr>
          <p:cNvPr id="145" name="Shape 145"/>
          <p:cNvPicPr preferRelativeResize="0"/>
          <p:nvPr/>
        </p:nvPicPr>
        <p:blipFill>
          <a:blip r:embed="rId3">
            <a:alphaModFix/>
          </a:blip>
          <a:stretch>
            <a:fillRect/>
          </a:stretch>
        </p:blipFill>
        <p:spPr>
          <a:xfrm>
            <a:off x="2304099" y="1950500"/>
            <a:ext cx="4313875" cy="3512900"/>
          </a:xfrm>
          <a:prstGeom prst="rect">
            <a:avLst/>
          </a:prstGeom>
          <a:noFill/>
          <a:ln w="114300" cap="flat" cmpd="sng">
            <a:solidFill>
              <a:schemeClr val="accent6"/>
            </a:solidFill>
            <a:prstDash val="solid"/>
            <a:round/>
            <a:headEnd type="none" w="med" len="med"/>
            <a:tailEnd type="none" w="med" len="med"/>
          </a:ln>
        </p:spPr>
      </p:pic>
      <p:sp>
        <p:nvSpPr>
          <p:cNvPr id="146" name="Shape 146"/>
          <p:cNvSpPr txBox="1"/>
          <p:nvPr/>
        </p:nvSpPr>
        <p:spPr>
          <a:xfrm>
            <a:off x="472750" y="1860787"/>
            <a:ext cx="1667100" cy="1240800"/>
          </a:xfrm>
          <a:prstGeom prst="rect">
            <a:avLst/>
          </a:prstGeom>
          <a:noFill/>
          <a:ln>
            <a:noFill/>
          </a:ln>
        </p:spPr>
        <p:txBody>
          <a:bodyPr lIns="91425" tIns="91425" rIns="91425" bIns="91425" anchor="t" anchorCtr="0">
            <a:noAutofit/>
          </a:bodyPr>
          <a:lstStyle/>
          <a:p>
            <a:pPr lvl="0" algn="ctr">
              <a:spcBef>
                <a:spcPts val="0"/>
              </a:spcBef>
              <a:buNone/>
            </a:pPr>
            <a:r>
              <a:rPr lang="en" sz="1800" b="1" u="sng">
                <a:latin typeface="Arapey"/>
                <a:ea typeface="Arapey"/>
                <a:cs typeface="Arapey"/>
                <a:sym typeface="Arapey"/>
              </a:rPr>
              <a:t>Microsystem:</a:t>
            </a:r>
          </a:p>
          <a:p>
            <a:pPr lvl="0" algn="ctr">
              <a:spcBef>
                <a:spcPts val="0"/>
              </a:spcBef>
              <a:buNone/>
            </a:pPr>
            <a:r>
              <a:rPr lang="en" sz="1800">
                <a:latin typeface="Arapey"/>
                <a:ea typeface="Arapey"/>
                <a:cs typeface="Arapey"/>
                <a:sym typeface="Arapey"/>
              </a:rPr>
              <a:t>Home</a:t>
            </a:r>
          </a:p>
          <a:p>
            <a:pPr lvl="0" algn="ctr">
              <a:spcBef>
                <a:spcPts val="0"/>
              </a:spcBef>
              <a:buNone/>
            </a:pPr>
            <a:r>
              <a:rPr lang="en" sz="1800">
                <a:latin typeface="Arapey"/>
                <a:ea typeface="Arapey"/>
                <a:cs typeface="Arapey"/>
                <a:sym typeface="Arapey"/>
              </a:rPr>
              <a:t>Family</a:t>
            </a:r>
          </a:p>
          <a:p>
            <a:pPr lvl="0" algn="ctr">
              <a:spcBef>
                <a:spcPts val="0"/>
              </a:spcBef>
              <a:buNone/>
            </a:pPr>
            <a:r>
              <a:rPr lang="en" sz="1800">
                <a:latin typeface="Arapey"/>
                <a:ea typeface="Arapey"/>
                <a:cs typeface="Arapey"/>
                <a:sym typeface="Arapey"/>
              </a:rPr>
              <a:t>School</a:t>
            </a:r>
          </a:p>
          <a:p>
            <a:pPr lvl="0" algn="ctr">
              <a:spcBef>
                <a:spcPts val="0"/>
              </a:spcBef>
              <a:buNone/>
            </a:pPr>
            <a:r>
              <a:rPr lang="en" sz="1800">
                <a:latin typeface="Arapey"/>
                <a:ea typeface="Arapey"/>
                <a:cs typeface="Arapey"/>
                <a:sym typeface="Arapey"/>
              </a:rPr>
              <a:t>Church</a:t>
            </a:r>
          </a:p>
        </p:txBody>
      </p:sp>
      <p:sp>
        <p:nvSpPr>
          <p:cNvPr id="147" name="Shape 147"/>
          <p:cNvSpPr txBox="1"/>
          <p:nvPr/>
        </p:nvSpPr>
        <p:spPr>
          <a:xfrm>
            <a:off x="418000" y="3845225"/>
            <a:ext cx="1776600" cy="1973400"/>
          </a:xfrm>
          <a:prstGeom prst="rect">
            <a:avLst/>
          </a:prstGeom>
          <a:noFill/>
          <a:ln>
            <a:noFill/>
          </a:ln>
        </p:spPr>
        <p:txBody>
          <a:bodyPr lIns="91425" tIns="91425" rIns="91425" bIns="91425" anchor="t" anchorCtr="0">
            <a:noAutofit/>
          </a:bodyPr>
          <a:lstStyle/>
          <a:p>
            <a:pPr lvl="0">
              <a:spcBef>
                <a:spcPts val="0"/>
              </a:spcBef>
              <a:buNone/>
            </a:pPr>
            <a:r>
              <a:rPr lang="en"/>
              <a:t> </a:t>
            </a:r>
            <a:r>
              <a:rPr lang="en" sz="1800" b="1">
                <a:latin typeface="Arapey"/>
                <a:ea typeface="Arapey"/>
                <a:cs typeface="Arapey"/>
                <a:sym typeface="Arapey"/>
              </a:rPr>
              <a:t>  </a:t>
            </a:r>
            <a:r>
              <a:rPr lang="en" sz="1800" b="1" u="sng">
                <a:latin typeface="Arapey"/>
                <a:ea typeface="Arapey"/>
                <a:cs typeface="Arapey"/>
                <a:sym typeface="Arapey"/>
              </a:rPr>
              <a:t>Mesosystem:</a:t>
            </a:r>
          </a:p>
          <a:p>
            <a:pPr lvl="0" algn="ctr">
              <a:spcBef>
                <a:spcPts val="0"/>
              </a:spcBef>
              <a:buNone/>
            </a:pPr>
            <a:r>
              <a:rPr lang="en" sz="1800">
                <a:latin typeface="Arapey"/>
                <a:ea typeface="Arapey"/>
                <a:cs typeface="Arapey"/>
                <a:sym typeface="Arapey"/>
              </a:rPr>
              <a:t>How the microsystems impact one another if they're not working together</a:t>
            </a:r>
          </a:p>
          <a:p>
            <a:pPr lvl="0" rtl="0">
              <a:spcBef>
                <a:spcPts val="0"/>
              </a:spcBef>
              <a:buNone/>
            </a:pPr>
            <a:endParaRPr/>
          </a:p>
        </p:txBody>
      </p:sp>
      <p:sp>
        <p:nvSpPr>
          <p:cNvPr id="148" name="Shape 148"/>
          <p:cNvSpPr txBox="1"/>
          <p:nvPr/>
        </p:nvSpPr>
        <p:spPr>
          <a:xfrm>
            <a:off x="6782225" y="2001812"/>
            <a:ext cx="2177400" cy="1042800"/>
          </a:xfrm>
          <a:prstGeom prst="rect">
            <a:avLst/>
          </a:prstGeom>
          <a:noFill/>
          <a:ln>
            <a:noFill/>
          </a:ln>
        </p:spPr>
        <p:txBody>
          <a:bodyPr lIns="91425" tIns="91425" rIns="91425" bIns="91425" anchor="t" anchorCtr="0">
            <a:noAutofit/>
          </a:bodyPr>
          <a:lstStyle/>
          <a:p>
            <a:pPr lvl="0" algn="ctr">
              <a:spcBef>
                <a:spcPts val="0"/>
              </a:spcBef>
              <a:buNone/>
            </a:pPr>
            <a:r>
              <a:rPr lang="en" sz="1800" b="1" u="sng">
                <a:latin typeface="Arapey"/>
                <a:ea typeface="Arapey"/>
                <a:cs typeface="Arapey"/>
                <a:sym typeface="Arapey"/>
              </a:rPr>
              <a:t>Exosystem:</a:t>
            </a:r>
          </a:p>
          <a:p>
            <a:pPr lvl="0" algn="ctr">
              <a:spcBef>
                <a:spcPts val="0"/>
              </a:spcBef>
              <a:buNone/>
            </a:pPr>
            <a:r>
              <a:rPr lang="en" sz="1800">
                <a:latin typeface="Arapey"/>
                <a:ea typeface="Arapey"/>
                <a:cs typeface="Arapey"/>
                <a:sym typeface="Arapey"/>
              </a:rPr>
              <a:t>Parent's employment</a:t>
            </a:r>
          </a:p>
          <a:p>
            <a:pPr lvl="0" algn="ctr">
              <a:spcBef>
                <a:spcPts val="0"/>
              </a:spcBef>
              <a:buNone/>
            </a:pPr>
            <a:r>
              <a:rPr lang="en" sz="1800">
                <a:latin typeface="Arapey"/>
                <a:ea typeface="Arapey"/>
                <a:cs typeface="Arapey"/>
                <a:sym typeface="Arapey"/>
              </a:rPr>
              <a:t>Divorce</a:t>
            </a:r>
          </a:p>
          <a:p>
            <a:pPr lvl="0" algn="ctr">
              <a:spcBef>
                <a:spcPts val="0"/>
              </a:spcBef>
              <a:buNone/>
            </a:pPr>
            <a:r>
              <a:rPr lang="en" sz="1800">
                <a:latin typeface="Arapey"/>
                <a:ea typeface="Arapey"/>
                <a:cs typeface="Arapey"/>
                <a:sym typeface="Arapey"/>
              </a:rPr>
              <a:t>Legal Status</a:t>
            </a:r>
            <a:r>
              <a:rPr lang="en">
                <a:latin typeface="Arapey"/>
                <a:ea typeface="Arapey"/>
                <a:cs typeface="Arapey"/>
                <a:sym typeface="Arapey"/>
              </a:rPr>
              <a:t> </a:t>
            </a:r>
          </a:p>
          <a:p>
            <a:pPr lvl="0">
              <a:spcBef>
                <a:spcPts val="0"/>
              </a:spcBef>
              <a:buNone/>
            </a:pPr>
            <a:endParaRPr/>
          </a:p>
        </p:txBody>
      </p:sp>
      <p:sp>
        <p:nvSpPr>
          <p:cNvPr id="149" name="Shape 149"/>
          <p:cNvSpPr txBox="1"/>
          <p:nvPr/>
        </p:nvSpPr>
        <p:spPr>
          <a:xfrm>
            <a:off x="6865525" y="4062700"/>
            <a:ext cx="2032800" cy="1755900"/>
          </a:xfrm>
          <a:prstGeom prst="rect">
            <a:avLst/>
          </a:prstGeom>
          <a:noFill/>
          <a:ln>
            <a:noFill/>
          </a:ln>
        </p:spPr>
        <p:txBody>
          <a:bodyPr lIns="91425" tIns="91425" rIns="91425" bIns="91425" anchor="t" anchorCtr="0">
            <a:noAutofit/>
          </a:bodyPr>
          <a:lstStyle/>
          <a:p>
            <a:pPr lvl="0" algn="ctr">
              <a:spcBef>
                <a:spcPts val="0"/>
              </a:spcBef>
              <a:buNone/>
            </a:pPr>
            <a:r>
              <a:rPr lang="en" sz="1800" b="1" u="sng">
                <a:latin typeface="Arapey"/>
                <a:ea typeface="Arapey"/>
                <a:cs typeface="Arapey"/>
                <a:sym typeface="Arapey"/>
              </a:rPr>
              <a:t>Macrosystem:</a:t>
            </a:r>
          </a:p>
          <a:p>
            <a:pPr lvl="0" algn="ctr">
              <a:spcBef>
                <a:spcPts val="0"/>
              </a:spcBef>
              <a:buNone/>
            </a:pPr>
            <a:r>
              <a:rPr lang="en" sz="1800">
                <a:latin typeface="Arapey"/>
                <a:ea typeface="Arapey"/>
                <a:cs typeface="Arapey"/>
                <a:sym typeface="Arapey"/>
              </a:rPr>
              <a:t>Politics</a:t>
            </a:r>
          </a:p>
          <a:p>
            <a:pPr lvl="0" algn="ctr">
              <a:spcBef>
                <a:spcPts val="0"/>
              </a:spcBef>
              <a:buNone/>
            </a:pPr>
            <a:r>
              <a:rPr lang="en" sz="1800">
                <a:latin typeface="Arapey"/>
                <a:ea typeface="Arapey"/>
                <a:cs typeface="Arapey"/>
                <a:sym typeface="Arapey"/>
              </a:rPr>
              <a:t>Cultural Values</a:t>
            </a:r>
          </a:p>
          <a:p>
            <a:pPr lvl="0" algn="ctr">
              <a:spcBef>
                <a:spcPts val="0"/>
              </a:spcBef>
              <a:buNone/>
            </a:pPr>
            <a:r>
              <a:rPr lang="en" sz="1800">
                <a:latin typeface="Arapey"/>
                <a:ea typeface="Arapey"/>
                <a:cs typeface="Arapey"/>
                <a:sym typeface="Arapey"/>
              </a:rPr>
              <a:t>Religious beliefs</a:t>
            </a:r>
          </a:p>
          <a:p>
            <a:pPr lvl="0" algn="ctr" rtl="0">
              <a:spcBef>
                <a:spcPts val="0"/>
              </a:spcBef>
              <a:buNone/>
            </a:pPr>
            <a:r>
              <a:rPr lang="en" sz="1800">
                <a:latin typeface="Arapey"/>
                <a:ea typeface="Arapey"/>
                <a:cs typeface="Arapey"/>
                <a:sym typeface="Arapey"/>
              </a:rPr>
              <a:t>Economy</a:t>
            </a:r>
          </a:p>
          <a:p>
            <a:pPr lvl="0" rtl="0">
              <a:spcBef>
                <a:spcPts val="0"/>
              </a:spcBef>
              <a:buNone/>
            </a:pPr>
            <a:endParaRPr/>
          </a:p>
        </p:txBody>
      </p:sp>
      <p:sp>
        <p:nvSpPr>
          <p:cNvPr id="150" name="Shape 150"/>
          <p:cNvSpPr txBox="1"/>
          <p:nvPr/>
        </p:nvSpPr>
        <p:spPr>
          <a:xfrm>
            <a:off x="3330725" y="5489600"/>
            <a:ext cx="2790000" cy="1042800"/>
          </a:xfrm>
          <a:prstGeom prst="rect">
            <a:avLst/>
          </a:prstGeom>
          <a:noFill/>
          <a:ln>
            <a:noFill/>
          </a:ln>
        </p:spPr>
        <p:txBody>
          <a:bodyPr lIns="91425" tIns="91425" rIns="91425" bIns="91425" anchor="t" anchorCtr="0">
            <a:noAutofit/>
          </a:bodyPr>
          <a:lstStyle/>
          <a:p>
            <a:pPr lvl="0" algn="ctr" rtl="0">
              <a:spcBef>
                <a:spcPts val="0"/>
              </a:spcBef>
              <a:buNone/>
            </a:pPr>
            <a:r>
              <a:rPr lang="en" sz="1800" b="1" u="sng">
                <a:latin typeface="Arapey"/>
                <a:ea typeface="Arapey"/>
                <a:cs typeface="Arapey"/>
                <a:sym typeface="Arapey"/>
              </a:rPr>
              <a:t>Chronosystem:</a:t>
            </a:r>
          </a:p>
          <a:p>
            <a:pPr lvl="0" algn="ctr" rtl="0">
              <a:spcBef>
                <a:spcPts val="0"/>
              </a:spcBef>
              <a:buNone/>
            </a:pPr>
            <a:r>
              <a:rPr lang="en" sz="1800">
                <a:latin typeface="Arapey"/>
                <a:ea typeface="Arapey"/>
                <a:cs typeface="Arapey"/>
                <a:sym typeface="Arapey"/>
              </a:rPr>
              <a:t>Issues of time child lives in such as technology, social media, etc</a:t>
            </a:r>
          </a:p>
          <a:p>
            <a:pPr lvl="0" rtl="0">
              <a:spcBef>
                <a:spcPts val="0"/>
              </a:spcBef>
              <a:buNone/>
            </a:pP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subTitle" idx="1"/>
          </p:nvPr>
        </p:nvSpPr>
        <p:spPr>
          <a:xfrm>
            <a:off x="311700" y="2975625"/>
            <a:ext cx="8520600" cy="621000"/>
          </a:xfrm>
          <a:prstGeom prst="rect">
            <a:avLst/>
          </a:prstGeom>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a:latin typeface="Fredericka the Great"/>
                <a:ea typeface="Fredericka the Great"/>
                <a:cs typeface="Fredericka the Great"/>
                <a:sym typeface="Fredericka the Great"/>
              </a:rPr>
              <a:t>Identifying Your Population's Strengths and Needs</a:t>
            </a:r>
          </a:p>
        </p:txBody>
      </p:sp>
      <p:sp>
        <p:nvSpPr>
          <p:cNvPr id="156" name="Shape 156"/>
          <p:cNvSpPr txBox="1"/>
          <p:nvPr/>
        </p:nvSpPr>
        <p:spPr>
          <a:xfrm>
            <a:off x="3245100" y="6279875"/>
            <a:ext cx="2653800" cy="458100"/>
          </a:xfrm>
          <a:prstGeom prst="rect">
            <a:avLst/>
          </a:prstGeom>
          <a:noFill/>
          <a:ln>
            <a:noFill/>
          </a:ln>
        </p:spPr>
        <p:txBody>
          <a:bodyPr lIns="91425" tIns="91425" rIns="91425" bIns="91425" anchor="ctr" anchorCtr="0">
            <a:noAutofit/>
          </a:bodyPr>
          <a:lstStyle/>
          <a:p>
            <a:pPr lvl="0" algn="ctr" rtl="0">
              <a:spcBef>
                <a:spcPts val="0"/>
              </a:spcBef>
              <a:buNone/>
            </a:pPr>
            <a:r>
              <a:rPr lang="en">
                <a:solidFill>
                  <a:schemeClr val="dk1"/>
                </a:solidFill>
                <a:latin typeface="Fredericka the Great"/>
                <a:ea typeface="Fredericka the Great"/>
                <a:cs typeface="Fredericka the Great"/>
                <a:sym typeface="Fredericka the Great"/>
              </a:rPr>
              <a:t>Why	     WHAT	     How</a:t>
            </a:r>
          </a:p>
        </p:txBody>
      </p:sp>
      <p:sp>
        <p:nvSpPr>
          <p:cNvPr id="157" name="Shape 157"/>
          <p:cNvSpPr txBox="1"/>
          <p:nvPr/>
        </p:nvSpPr>
        <p:spPr>
          <a:xfrm>
            <a:off x="2708850" y="1371600"/>
            <a:ext cx="3726300" cy="720000"/>
          </a:xfrm>
          <a:prstGeom prst="rect">
            <a:avLst/>
          </a:prstGeom>
          <a:noFill/>
          <a:ln>
            <a:noFill/>
          </a:ln>
        </p:spPr>
        <p:txBody>
          <a:bodyPr lIns="91425" tIns="91425" rIns="91425" bIns="91425" anchor="t" anchorCtr="0">
            <a:noAutofit/>
          </a:bodyPr>
          <a:lstStyle/>
          <a:p>
            <a:pPr lvl="0" algn="ctr" rtl="0">
              <a:spcBef>
                <a:spcPts val="0"/>
              </a:spcBef>
              <a:buNone/>
            </a:pPr>
            <a:r>
              <a:rPr lang="en" sz="4800">
                <a:latin typeface="Fredericka the Great"/>
                <a:ea typeface="Fredericka the Great"/>
                <a:cs typeface="Fredericka the Great"/>
                <a:sym typeface="Fredericka the Great"/>
              </a:rPr>
              <a:t>    </a:t>
            </a:r>
          </a:p>
          <a:p>
            <a:pPr lvl="0" algn="ctr">
              <a:spcBef>
                <a:spcPts val="0"/>
              </a:spcBef>
              <a:buNone/>
            </a:pPr>
            <a:r>
              <a:rPr lang="en" sz="4800">
                <a:latin typeface="Fredericka the Great"/>
                <a:ea typeface="Fredericka the Great"/>
                <a:cs typeface="Fredericka the Great"/>
                <a:sym typeface="Fredericka the Great"/>
              </a:rPr>
              <a:t> Reflection</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61"/>
        <p:cNvGrpSpPr/>
        <p:nvPr/>
      </p:nvGrpSpPr>
      <p:grpSpPr>
        <a:xfrm>
          <a:off x="0" y="0"/>
          <a:ext cx="0" cy="0"/>
          <a:chOff x="0" y="0"/>
          <a:chExt cx="0" cy="0"/>
        </a:xfrm>
      </p:grpSpPr>
      <p:sp>
        <p:nvSpPr>
          <p:cNvPr id="162" name="Shape 162"/>
          <p:cNvSpPr txBox="1">
            <a:spLocks noGrp="1"/>
          </p:cNvSpPr>
          <p:nvPr>
            <p:ph type="ctrTitle"/>
          </p:nvPr>
        </p:nvSpPr>
        <p:spPr>
          <a:xfrm>
            <a:off x="1995562" y="135525"/>
            <a:ext cx="4971900" cy="702600"/>
          </a:xfrm>
          <a:prstGeom prst="rect">
            <a:avLst/>
          </a:prstGeom>
          <a:ln w="38100" cap="flat" cmpd="sng">
            <a:solidFill>
              <a:srgbClr val="000000"/>
            </a:solidFill>
            <a:prstDash val="solid"/>
            <a:round/>
            <a:headEnd type="none" w="med" len="med"/>
            <a:tailEnd type="none" w="med" len="med"/>
          </a:ln>
        </p:spPr>
        <p:txBody>
          <a:bodyPr lIns="91425" tIns="91425" rIns="91425" bIns="91425" anchor="b" anchorCtr="0">
            <a:noAutofit/>
          </a:bodyPr>
          <a:lstStyle/>
          <a:p>
            <a:pPr lvl="0">
              <a:spcBef>
                <a:spcPts val="0"/>
              </a:spcBef>
              <a:buNone/>
            </a:pPr>
            <a:r>
              <a:rPr lang="en" sz="3000">
                <a:latin typeface="Arapey"/>
                <a:ea typeface="Arapey"/>
                <a:cs typeface="Arapey"/>
                <a:sym typeface="Arapey"/>
              </a:rPr>
              <a:t>Identifying Needs</a:t>
            </a:r>
          </a:p>
        </p:txBody>
      </p:sp>
      <p:sp>
        <p:nvSpPr>
          <p:cNvPr id="163" name="Shape 163"/>
          <p:cNvSpPr txBox="1">
            <a:spLocks noGrp="1"/>
          </p:cNvSpPr>
          <p:nvPr>
            <p:ph type="subTitle" idx="1"/>
          </p:nvPr>
        </p:nvSpPr>
        <p:spPr>
          <a:xfrm>
            <a:off x="311700" y="838121"/>
            <a:ext cx="8520600" cy="1428000"/>
          </a:xfrm>
          <a:prstGeom prst="rect">
            <a:avLst/>
          </a:prstGeom>
        </p:spPr>
        <p:txBody>
          <a:bodyPr lIns="91425" tIns="91425" rIns="91425" bIns="91425" anchor="t" anchorCtr="0">
            <a:noAutofit/>
          </a:bodyPr>
          <a:lstStyle/>
          <a:p>
            <a:pPr lvl="0">
              <a:spcBef>
                <a:spcPts val="0"/>
              </a:spcBef>
              <a:buNone/>
            </a:pPr>
            <a:r>
              <a:rPr lang="en" sz="2400">
                <a:solidFill>
                  <a:srgbClr val="000000"/>
                </a:solidFill>
                <a:latin typeface="Arapey"/>
                <a:ea typeface="Arapey"/>
                <a:cs typeface="Arapey"/>
                <a:sym typeface="Arapey"/>
              </a:rPr>
              <a:t>Adriana is a 12 year-old student born in Mexico. Adriana is an only child who crossed as an unattended minor at age 10 from Celaya, Guanajuato to join her mother in North Carolina. Adriana's father was abusive to her mother and because of that mom decided to leave in search for a better life. Adriana and her mom share an apartment with another family and sleep in the living room. Adriana's mom has two low- paying jobs. Adriana spends a lot of time by herself when at home. At school she struggles with anger,  defiance and sadness. Adriana has a difficult time trusting others.</a:t>
            </a:r>
          </a:p>
        </p:txBody>
      </p:sp>
      <p:pic>
        <p:nvPicPr>
          <p:cNvPr id="164" name="Shape 164"/>
          <p:cNvPicPr preferRelativeResize="0"/>
          <p:nvPr/>
        </p:nvPicPr>
        <p:blipFill>
          <a:blip r:embed="rId3">
            <a:alphaModFix/>
          </a:blip>
          <a:stretch>
            <a:fillRect/>
          </a:stretch>
        </p:blipFill>
        <p:spPr>
          <a:xfrm>
            <a:off x="3381375" y="4324999"/>
            <a:ext cx="2200275" cy="2532999"/>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ctrTitle"/>
          </p:nvPr>
        </p:nvSpPr>
        <p:spPr>
          <a:xfrm>
            <a:off x="1503000" y="475400"/>
            <a:ext cx="6138000" cy="8682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Mariposas' Curricular Focus</a:t>
            </a:r>
          </a:p>
        </p:txBody>
      </p:sp>
      <p:sp>
        <p:nvSpPr>
          <p:cNvPr id="170" name="Shape 170"/>
          <p:cNvSpPr txBox="1">
            <a:spLocks noGrp="1"/>
          </p:cNvSpPr>
          <p:nvPr>
            <p:ph type="subTitle" idx="1"/>
          </p:nvPr>
        </p:nvSpPr>
        <p:spPr>
          <a:xfrm>
            <a:off x="1171875" y="1788100"/>
            <a:ext cx="7322100" cy="3625500"/>
          </a:xfrm>
          <a:prstGeom prst="rect">
            <a:avLst/>
          </a:prstGeom>
        </p:spPr>
        <p:txBody>
          <a:bodyPr lIns="91425" tIns="91425" rIns="91425" bIns="91425" anchor="t" anchorCtr="0">
            <a:noAutofit/>
          </a:bodyPr>
          <a:lstStyle/>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Determination</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Personal Discipline</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Curiosity</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Personal Safety</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Activism</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Tenacity</a:t>
            </a: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algn="l" rtl="0">
              <a:lnSpc>
                <a:spcPct val="115000"/>
              </a:lnSpc>
              <a:spcBef>
                <a:spcPts val="0"/>
              </a:spcBef>
              <a:buNone/>
            </a:pPr>
            <a:endParaRPr sz="1800">
              <a:solidFill>
                <a:schemeClr val="accent2"/>
              </a:solidFill>
              <a:latin typeface="Arapey"/>
              <a:ea typeface="Arapey"/>
              <a:cs typeface="Arapey"/>
              <a:sym typeface="Arapey"/>
            </a:endParaRPr>
          </a:p>
          <a:p>
            <a:pPr lvl="0" rtl="0">
              <a:lnSpc>
                <a:spcPct val="115000"/>
              </a:lnSpc>
              <a:spcBef>
                <a:spcPts val="0"/>
              </a:spcBef>
              <a:buNone/>
            </a:pPr>
            <a:endParaRPr sz="1800">
              <a:solidFill>
                <a:schemeClr val="accent2"/>
              </a:solidFill>
              <a:latin typeface="Arapey"/>
              <a:ea typeface="Arapey"/>
              <a:cs typeface="Arapey"/>
              <a:sym typeface="Arapey"/>
            </a:endParaRPr>
          </a:p>
          <a:p>
            <a:pPr lvl="0" rtl="0">
              <a:lnSpc>
                <a:spcPct val="115000"/>
              </a:lnSpc>
              <a:spcBef>
                <a:spcPts val="0"/>
              </a:spcBef>
              <a:buNone/>
            </a:pPr>
            <a:endParaRPr sz="2400"/>
          </a:p>
        </p:txBody>
      </p:sp>
      <p:sp>
        <p:nvSpPr>
          <p:cNvPr id="171" name="Shape 171"/>
          <p:cNvSpPr txBox="1"/>
          <p:nvPr/>
        </p:nvSpPr>
        <p:spPr>
          <a:xfrm>
            <a:off x="3335400" y="6185150"/>
            <a:ext cx="2473200" cy="5700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pic>
        <p:nvPicPr>
          <p:cNvPr id="172" name="Shape 172"/>
          <p:cNvPicPr preferRelativeResize="0"/>
          <p:nvPr/>
        </p:nvPicPr>
        <p:blipFill>
          <a:blip r:embed="rId3">
            <a:alphaModFix/>
          </a:blip>
          <a:stretch>
            <a:fillRect/>
          </a:stretch>
        </p:blipFill>
        <p:spPr>
          <a:xfrm>
            <a:off x="4464977" y="1684962"/>
            <a:ext cx="3857126" cy="4314173"/>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76"/>
        <p:cNvGrpSpPr/>
        <p:nvPr/>
      </p:nvGrpSpPr>
      <p:grpSpPr>
        <a:xfrm>
          <a:off x="0" y="0"/>
          <a:ext cx="0" cy="0"/>
          <a:chOff x="0" y="0"/>
          <a:chExt cx="0" cy="0"/>
        </a:xfrm>
      </p:grpSpPr>
      <p:sp>
        <p:nvSpPr>
          <p:cNvPr id="177" name="Shape 177"/>
          <p:cNvSpPr txBox="1">
            <a:spLocks noGrp="1"/>
          </p:cNvSpPr>
          <p:nvPr>
            <p:ph type="ctrTitle"/>
          </p:nvPr>
        </p:nvSpPr>
        <p:spPr>
          <a:xfrm>
            <a:off x="2897500" y="389675"/>
            <a:ext cx="3926100" cy="8682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Civic Ownership</a:t>
            </a:r>
          </a:p>
        </p:txBody>
      </p:sp>
      <p:sp>
        <p:nvSpPr>
          <p:cNvPr id="178" name="Shape 178"/>
          <p:cNvSpPr txBox="1"/>
          <p:nvPr/>
        </p:nvSpPr>
        <p:spPr>
          <a:xfrm>
            <a:off x="328950" y="1403400"/>
            <a:ext cx="8486100" cy="4743300"/>
          </a:xfrm>
          <a:prstGeom prst="rect">
            <a:avLst/>
          </a:prstGeom>
          <a:noFill/>
          <a:ln>
            <a:noFill/>
          </a:ln>
        </p:spPr>
        <p:txBody>
          <a:bodyPr lIns="91425" tIns="91425" rIns="91425" bIns="91425" anchor="t" anchorCtr="0">
            <a:noAutofit/>
          </a:bodyPr>
          <a:lstStyle/>
          <a:p>
            <a:pPr lvl="0" algn="ctr">
              <a:spcBef>
                <a:spcPts val="0"/>
              </a:spcBef>
              <a:buNone/>
            </a:pPr>
            <a:r>
              <a:rPr lang="en" sz="1800">
                <a:solidFill>
                  <a:schemeClr val="dk1"/>
                </a:solidFill>
                <a:latin typeface="Arapey"/>
                <a:ea typeface="Arapey"/>
                <a:cs typeface="Arapey"/>
                <a:sym typeface="Arapey"/>
              </a:rPr>
              <a:t>      Civic ownership results from a premeditated attempt to help 1st generation citizens embrace and navigate the benefits citizenship affords them. </a:t>
            </a:r>
          </a:p>
          <a:p>
            <a:pPr lvl="0" rtl="0">
              <a:spcBef>
                <a:spcPts val="0"/>
              </a:spcBef>
              <a:buNone/>
            </a:pPr>
            <a:endParaRPr sz="2400">
              <a:solidFill>
                <a:schemeClr val="dk1"/>
              </a:solidFill>
              <a:latin typeface="Arapey"/>
              <a:ea typeface="Arapey"/>
              <a:cs typeface="Arapey"/>
              <a:sym typeface="Arapey"/>
            </a:endParaRPr>
          </a:p>
          <a:p>
            <a:pPr lvl="0" rtl="0">
              <a:spcBef>
                <a:spcPts val="0"/>
              </a:spcBef>
              <a:buNone/>
            </a:pPr>
            <a:r>
              <a:rPr lang="en" sz="2400">
                <a:solidFill>
                  <a:schemeClr val="dk1"/>
                </a:solidFill>
                <a:latin typeface="Arapey"/>
                <a:ea typeface="Arapey"/>
                <a:cs typeface="Arapey"/>
                <a:sym typeface="Arapey"/>
              </a:rPr>
              <a:t>       Many Latino parents can't model ownership:</a:t>
            </a:r>
          </a:p>
          <a:p>
            <a:pPr marL="9144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Legal status</a:t>
            </a:r>
          </a:p>
          <a:p>
            <a:pPr marL="9144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Limited of knowledge of political system </a:t>
            </a:r>
          </a:p>
          <a:p>
            <a:pPr marL="9144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Navigation</a:t>
            </a:r>
          </a:p>
          <a:p>
            <a:pPr marL="9144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Language</a:t>
            </a:r>
          </a:p>
          <a:p>
            <a:pPr lvl="0" rtl="0">
              <a:spcBef>
                <a:spcPts val="0"/>
              </a:spcBef>
              <a:buNone/>
            </a:pPr>
            <a:endParaRPr sz="2400">
              <a:solidFill>
                <a:schemeClr val="dk1"/>
              </a:solidFill>
              <a:latin typeface="Arapey"/>
              <a:ea typeface="Arapey"/>
              <a:cs typeface="Arapey"/>
              <a:sym typeface="Arapey"/>
            </a:endParaRPr>
          </a:p>
          <a:p>
            <a:pPr lvl="0" algn="l" rtl="0">
              <a:spcBef>
                <a:spcPts val="0"/>
              </a:spcBef>
              <a:buNone/>
            </a:pPr>
            <a:r>
              <a:rPr lang="en" sz="2400">
                <a:solidFill>
                  <a:schemeClr val="dk1"/>
                </a:solidFill>
                <a:latin typeface="Arapey"/>
                <a:ea typeface="Arapey"/>
                <a:cs typeface="Arapey"/>
                <a:sym typeface="Arapey"/>
              </a:rPr>
              <a:t>       Many parents model  "second class" citizenship beliefs</a:t>
            </a:r>
          </a:p>
          <a:p>
            <a:pPr lvl="0" rtl="0">
              <a:spcBef>
                <a:spcPts val="0"/>
              </a:spcBef>
              <a:buNone/>
            </a:pPr>
            <a:endParaRPr sz="2400">
              <a:solidFill>
                <a:schemeClr val="dk1"/>
              </a:solidFill>
              <a:latin typeface="Arapey"/>
              <a:ea typeface="Arapey"/>
              <a:cs typeface="Arapey"/>
              <a:sym typeface="Arapey"/>
            </a:endParaRPr>
          </a:p>
          <a:p>
            <a:pPr lvl="0" algn="l" rtl="0">
              <a:spcBef>
                <a:spcPts val="0"/>
              </a:spcBef>
              <a:buNone/>
            </a:pPr>
            <a:endParaRPr sz="2400">
              <a:latin typeface="Arapey"/>
              <a:ea typeface="Arapey"/>
              <a:cs typeface="Arapey"/>
              <a:sym typeface="Arapey"/>
            </a:endParaRPr>
          </a:p>
          <a:p>
            <a:pPr lvl="0" algn="l">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lvl="0">
              <a:spcBef>
                <a:spcPts val="0"/>
              </a:spcBef>
              <a:buNone/>
            </a:pPr>
            <a:r>
              <a:rPr lang="en" sz="2400">
                <a:latin typeface="Arapey"/>
                <a:ea typeface="Arapey"/>
                <a:cs typeface="Arapey"/>
                <a:sym typeface="Arapey"/>
              </a:rPr>
              <a:t> </a:t>
            </a: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p:txBody>
      </p:sp>
      <p:sp>
        <p:nvSpPr>
          <p:cNvPr id="179" name="Shape 179"/>
          <p:cNvSpPr txBox="1"/>
          <p:nvPr/>
        </p:nvSpPr>
        <p:spPr>
          <a:xfrm>
            <a:off x="3330150" y="6292250"/>
            <a:ext cx="2483700" cy="4611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1029450" y="257250"/>
            <a:ext cx="7085100" cy="776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a:lnSpc>
                <a:spcPct val="115000"/>
              </a:lnSpc>
              <a:spcBef>
                <a:spcPts val="0"/>
              </a:spcBef>
              <a:buNone/>
            </a:pPr>
            <a:r>
              <a:rPr lang="en" sz="3000">
                <a:latin typeface="Fredericka the Great"/>
                <a:ea typeface="Fredericka the Great"/>
                <a:cs typeface="Fredericka the Great"/>
                <a:sym typeface="Fredericka the Great"/>
              </a:rPr>
              <a:t>Importance of Parent Engagement </a:t>
            </a:r>
          </a:p>
        </p:txBody>
      </p:sp>
      <p:sp>
        <p:nvSpPr>
          <p:cNvPr id="185" name="Shape 185"/>
          <p:cNvSpPr txBox="1"/>
          <p:nvPr/>
        </p:nvSpPr>
        <p:spPr>
          <a:xfrm>
            <a:off x="665275" y="1115050"/>
            <a:ext cx="7597200" cy="36648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Arapey"/>
              <a:buChar char="●"/>
            </a:pPr>
            <a:r>
              <a:rPr lang="en" sz="2400">
                <a:latin typeface="Arapey"/>
                <a:ea typeface="Arapey"/>
                <a:cs typeface="Arapey"/>
                <a:sym typeface="Arapey"/>
              </a:rPr>
              <a:t>Some populations "silenced"</a:t>
            </a:r>
          </a:p>
          <a:p>
            <a:pPr marL="457200" lvl="0" indent="-381000" rtl="0">
              <a:spcBef>
                <a:spcPts val="0"/>
              </a:spcBef>
              <a:buSzPct val="100000"/>
              <a:buFont typeface="Arapey"/>
              <a:buChar char="●"/>
            </a:pPr>
            <a:r>
              <a:rPr lang="en" sz="2400">
                <a:latin typeface="Arapey"/>
                <a:ea typeface="Arapey"/>
                <a:cs typeface="Arapey"/>
                <a:sym typeface="Arapey"/>
              </a:rPr>
              <a:t>Critical to integrate parents' story: empowerment and sustainability</a:t>
            </a:r>
          </a:p>
          <a:p>
            <a:pPr marL="457200" lvl="0" indent="-381000" rtl="0">
              <a:spcBef>
                <a:spcPts val="0"/>
              </a:spcBef>
              <a:buSzPct val="100000"/>
              <a:buFont typeface="Arapey"/>
              <a:buChar char="●"/>
            </a:pPr>
            <a:r>
              <a:rPr lang="en" sz="2400">
                <a:latin typeface="Arapey"/>
                <a:ea typeface="Arapey"/>
                <a:cs typeface="Arapey"/>
                <a:sym typeface="Arapey"/>
              </a:rPr>
              <a:t>Helps shift perspectives for students and parents</a:t>
            </a:r>
          </a:p>
          <a:p>
            <a:pPr marL="457200" lvl="0" indent="-381000" rtl="0">
              <a:spcBef>
                <a:spcPts val="0"/>
              </a:spcBef>
              <a:buSzPct val="100000"/>
              <a:buFont typeface="Arapey"/>
              <a:buChar char="●"/>
            </a:pPr>
            <a:r>
              <a:rPr lang="en" sz="2400">
                <a:latin typeface="Arapey"/>
                <a:ea typeface="Arapey"/>
                <a:cs typeface="Arapey"/>
                <a:sym typeface="Arapey"/>
              </a:rPr>
              <a:t>Promotes communication</a:t>
            </a:r>
          </a:p>
          <a:p>
            <a:pPr marL="457200" lvl="0" indent="-381000" rtl="0">
              <a:spcBef>
                <a:spcPts val="0"/>
              </a:spcBef>
              <a:buSzPct val="100000"/>
              <a:buFont typeface="Arapey"/>
              <a:buChar char="●"/>
            </a:pPr>
            <a:r>
              <a:rPr lang="en" sz="2400">
                <a:latin typeface="Arapey"/>
                <a:ea typeface="Arapey"/>
                <a:cs typeface="Arapey"/>
                <a:sym typeface="Arapey"/>
              </a:rPr>
              <a:t>Strengthens commitment to group</a:t>
            </a:r>
          </a:p>
          <a:p>
            <a:pPr marL="457200" lvl="0" indent="-381000" rtl="0">
              <a:spcBef>
                <a:spcPts val="0"/>
              </a:spcBef>
              <a:buSzPct val="100000"/>
              <a:buFont typeface="Arapey"/>
              <a:buChar char="●"/>
            </a:pPr>
            <a:r>
              <a:rPr lang="en" sz="2400">
                <a:latin typeface="Arapey"/>
                <a:ea typeface="Arapey"/>
                <a:cs typeface="Arapey"/>
                <a:sym typeface="Arapey"/>
              </a:rPr>
              <a:t>Increases school participation</a:t>
            </a:r>
          </a:p>
          <a:p>
            <a:pPr lvl="0">
              <a:spcBef>
                <a:spcPts val="0"/>
              </a:spcBef>
              <a:buNone/>
            </a:pPr>
            <a:endParaRPr sz="2400">
              <a:latin typeface="Arapey"/>
              <a:ea typeface="Arapey"/>
              <a:cs typeface="Arapey"/>
              <a:sym typeface="Arapey"/>
            </a:endParaRPr>
          </a:p>
        </p:txBody>
      </p:sp>
      <p:sp>
        <p:nvSpPr>
          <p:cNvPr id="186" name="Shape 186"/>
          <p:cNvSpPr txBox="1"/>
          <p:nvPr/>
        </p:nvSpPr>
        <p:spPr>
          <a:xfrm>
            <a:off x="3256525" y="6319800"/>
            <a:ext cx="2414700" cy="5382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pic>
        <p:nvPicPr>
          <p:cNvPr id="187" name="Shape 187"/>
          <p:cNvPicPr preferRelativeResize="0"/>
          <p:nvPr/>
        </p:nvPicPr>
        <p:blipFill>
          <a:blip r:embed="rId3">
            <a:alphaModFix/>
          </a:blip>
          <a:stretch>
            <a:fillRect/>
          </a:stretch>
        </p:blipFill>
        <p:spPr>
          <a:xfrm>
            <a:off x="2732012" y="3944324"/>
            <a:ext cx="3679974" cy="2375475"/>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59"/>
        <p:cNvGrpSpPr/>
        <p:nvPr/>
      </p:nvGrpSpPr>
      <p:grpSpPr>
        <a:xfrm>
          <a:off x="0" y="0"/>
          <a:ext cx="0" cy="0"/>
          <a:chOff x="0" y="0"/>
          <a:chExt cx="0" cy="0"/>
        </a:xfrm>
      </p:grpSpPr>
      <p:sp>
        <p:nvSpPr>
          <p:cNvPr id="60" name="Shape 60"/>
          <p:cNvSpPr txBox="1">
            <a:spLocks noGrp="1"/>
          </p:cNvSpPr>
          <p:nvPr>
            <p:ph type="ctrTitle"/>
          </p:nvPr>
        </p:nvSpPr>
        <p:spPr>
          <a:xfrm>
            <a:off x="311700" y="760068"/>
            <a:ext cx="8520600" cy="713999"/>
          </a:xfrm>
          <a:prstGeom prst="rect">
            <a:avLst/>
          </a:prstGeom>
        </p:spPr>
        <p:txBody>
          <a:bodyPr lIns="91425" tIns="91425" rIns="91425" bIns="91425" anchor="b" anchorCtr="0">
            <a:noAutofit/>
          </a:bodyPr>
          <a:lstStyle/>
          <a:p>
            <a:pPr lvl="0" algn="l" rtl="0">
              <a:spcBef>
                <a:spcPts val="0"/>
              </a:spcBef>
              <a:buNone/>
            </a:pPr>
            <a:r>
              <a:rPr lang="en" sz="4800">
                <a:latin typeface="Raleway"/>
                <a:ea typeface="Raleway"/>
                <a:cs typeface="Raleway"/>
                <a:sym typeface="Raleway"/>
              </a:rPr>
              <a:t>                 </a:t>
            </a:r>
            <a:r>
              <a:rPr lang="en" sz="4800">
                <a:solidFill>
                  <a:srgbClr val="000000"/>
                </a:solidFill>
                <a:latin typeface="Fredericka the Great"/>
                <a:ea typeface="Fredericka the Great"/>
                <a:cs typeface="Fredericka the Great"/>
                <a:sym typeface="Fredericka the Great"/>
              </a:rPr>
              <a:t>"El Círculo"</a:t>
            </a:r>
          </a:p>
          <a:p>
            <a:pPr lvl="0" rtl="0">
              <a:spcBef>
                <a:spcPts val="0"/>
              </a:spcBef>
              <a:buClr>
                <a:schemeClr val="dk1"/>
              </a:buClr>
              <a:buSzPct val="45833"/>
              <a:buFont typeface="Arial"/>
              <a:buNone/>
            </a:pPr>
            <a:r>
              <a:rPr lang="en" sz="2400" b="1">
                <a:latin typeface="Cinzel"/>
                <a:ea typeface="Cinzel"/>
                <a:cs typeface="Cinzel"/>
                <a:sym typeface="Cinzel"/>
              </a:rPr>
              <a:t>You can't find your voice if you don't use it</a:t>
            </a:r>
          </a:p>
        </p:txBody>
      </p:sp>
      <p:pic>
        <p:nvPicPr>
          <p:cNvPr id="61" name="Shape 61"/>
          <p:cNvPicPr preferRelativeResize="0"/>
          <p:nvPr/>
        </p:nvPicPr>
        <p:blipFill>
          <a:blip r:embed="rId3">
            <a:alphaModFix/>
          </a:blip>
          <a:stretch>
            <a:fillRect/>
          </a:stretch>
        </p:blipFill>
        <p:spPr>
          <a:xfrm>
            <a:off x="2296638" y="1645525"/>
            <a:ext cx="4550700" cy="2950500"/>
          </a:xfrm>
          <a:prstGeom prst="rect">
            <a:avLst/>
          </a:prstGeom>
          <a:noFill/>
          <a:ln w="76200" cap="flat" cmpd="sng">
            <a:solidFill>
              <a:srgbClr val="000000"/>
            </a:solidFill>
            <a:prstDash val="solid"/>
            <a:round/>
            <a:headEnd type="none" w="med" len="med"/>
            <a:tailEnd type="none" w="med" len="med"/>
          </a:ln>
        </p:spPr>
      </p:pic>
      <p:sp>
        <p:nvSpPr>
          <p:cNvPr id="62" name="Shape 62"/>
          <p:cNvSpPr txBox="1"/>
          <p:nvPr/>
        </p:nvSpPr>
        <p:spPr>
          <a:xfrm>
            <a:off x="103500" y="4895850"/>
            <a:ext cx="8937000" cy="1485900"/>
          </a:xfrm>
          <a:prstGeom prst="rect">
            <a:avLst/>
          </a:prstGeom>
          <a:noFill/>
          <a:ln>
            <a:noFill/>
          </a:ln>
        </p:spPr>
        <p:txBody>
          <a:bodyPr lIns="91425" tIns="91425" rIns="91425" bIns="91425" anchor="t" anchorCtr="0">
            <a:noAutofit/>
          </a:bodyPr>
          <a:lstStyle/>
          <a:p>
            <a:pPr lvl="0" algn="ctr" rtl="0">
              <a:spcBef>
                <a:spcPts val="0"/>
              </a:spcBef>
              <a:buNone/>
            </a:pPr>
            <a:r>
              <a:rPr lang="en" sz="1800" b="1">
                <a:latin typeface="Cinzel"/>
                <a:ea typeface="Cinzel"/>
                <a:cs typeface="Cinzel"/>
                <a:sym typeface="Cinzel"/>
              </a:rPr>
              <a:t> Name </a:t>
            </a:r>
          </a:p>
          <a:p>
            <a:pPr lvl="0" algn="ctr" rtl="0">
              <a:spcBef>
                <a:spcPts val="0"/>
              </a:spcBef>
              <a:buNone/>
            </a:pPr>
            <a:r>
              <a:rPr lang="en" sz="1800" b="1">
                <a:latin typeface="Cinzel"/>
                <a:ea typeface="Cinzel"/>
                <a:cs typeface="Cinzel"/>
                <a:sym typeface="Cinzel"/>
              </a:rPr>
              <a:t>District</a:t>
            </a:r>
          </a:p>
          <a:p>
            <a:pPr lvl="0" algn="ctr" rtl="0">
              <a:spcBef>
                <a:spcPts val="0"/>
              </a:spcBef>
              <a:buNone/>
            </a:pPr>
            <a:r>
              <a:rPr lang="en" sz="1800" b="1">
                <a:latin typeface="Cinzel"/>
                <a:ea typeface="Cinzel"/>
                <a:cs typeface="Cinzel"/>
                <a:sym typeface="Cinzel"/>
              </a:rPr>
              <a:t>Position</a:t>
            </a:r>
          </a:p>
          <a:p>
            <a:pPr lvl="0" algn="ctr" rtl="0">
              <a:spcBef>
                <a:spcPts val="0"/>
              </a:spcBef>
              <a:buNone/>
            </a:pPr>
            <a:r>
              <a:rPr lang="en" sz="1800" b="1">
                <a:latin typeface="Cinzel"/>
                <a:ea typeface="Cinzel"/>
                <a:cs typeface="Cinzel"/>
                <a:sym typeface="Cinzel"/>
              </a:rPr>
              <a:t>Adjective that best describes you</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2264400" y="343625"/>
            <a:ext cx="4615200" cy="776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Framework in Action</a:t>
            </a:r>
          </a:p>
        </p:txBody>
      </p:sp>
      <p:sp>
        <p:nvSpPr>
          <p:cNvPr id="193" name="Shape 193"/>
          <p:cNvSpPr txBox="1"/>
          <p:nvPr/>
        </p:nvSpPr>
        <p:spPr>
          <a:xfrm>
            <a:off x="268650" y="1120325"/>
            <a:ext cx="8606700" cy="477900"/>
          </a:xfrm>
          <a:prstGeom prst="rect">
            <a:avLst/>
          </a:prstGeom>
          <a:noFill/>
          <a:ln>
            <a:noFill/>
          </a:ln>
        </p:spPr>
        <p:txBody>
          <a:bodyPr lIns="91425" tIns="91425" rIns="91425" bIns="91425" anchor="t" anchorCtr="0">
            <a:noAutofit/>
          </a:bodyPr>
          <a:lstStyle/>
          <a:p>
            <a:pPr lvl="0" algn="ctr">
              <a:spcBef>
                <a:spcPts val="0"/>
              </a:spcBef>
              <a:buNone/>
            </a:pPr>
            <a:r>
              <a:rPr lang="en">
                <a:latin typeface="Arapey"/>
                <a:ea typeface="Arapey"/>
                <a:cs typeface="Arapey"/>
                <a:sym typeface="Arapey"/>
              </a:rPr>
              <a:t>Curricular Focus		      Civic Ownership		 Parent Engagement</a:t>
            </a:r>
          </a:p>
        </p:txBody>
      </p:sp>
      <p:pic>
        <p:nvPicPr>
          <p:cNvPr id="194" name="Shape 194"/>
          <p:cNvPicPr preferRelativeResize="0"/>
          <p:nvPr/>
        </p:nvPicPr>
        <p:blipFill>
          <a:blip r:embed="rId3">
            <a:alphaModFix/>
          </a:blip>
          <a:stretch>
            <a:fillRect/>
          </a:stretch>
        </p:blipFill>
        <p:spPr>
          <a:xfrm>
            <a:off x="6183084" y="4637324"/>
            <a:ext cx="2960916" cy="2220675"/>
          </a:xfrm>
          <a:prstGeom prst="rect">
            <a:avLst/>
          </a:prstGeom>
          <a:noFill/>
          <a:ln w="38100" cap="flat" cmpd="sng">
            <a:solidFill>
              <a:srgbClr val="000000"/>
            </a:solidFill>
            <a:prstDash val="solid"/>
            <a:round/>
            <a:headEnd type="none" w="med" len="med"/>
            <a:tailEnd type="none" w="med" len="med"/>
          </a:ln>
        </p:spPr>
      </p:pic>
      <p:pic>
        <p:nvPicPr>
          <p:cNvPr id="195" name="Shape 195"/>
          <p:cNvPicPr preferRelativeResize="0"/>
          <p:nvPr/>
        </p:nvPicPr>
        <p:blipFill>
          <a:blip r:embed="rId4">
            <a:alphaModFix/>
          </a:blip>
          <a:stretch>
            <a:fillRect/>
          </a:stretch>
        </p:blipFill>
        <p:spPr>
          <a:xfrm>
            <a:off x="120025" y="4637365"/>
            <a:ext cx="2960875" cy="2220633"/>
          </a:xfrm>
          <a:prstGeom prst="rect">
            <a:avLst/>
          </a:prstGeom>
          <a:noFill/>
          <a:ln w="38100" cap="flat" cmpd="sng">
            <a:solidFill>
              <a:srgbClr val="000000"/>
            </a:solidFill>
            <a:prstDash val="solid"/>
            <a:round/>
            <a:headEnd type="none" w="med" len="med"/>
            <a:tailEnd type="none" w="med" len="med"/>
          </a:ln>
        </p:spPr>
      </p:pic>
      <p:pic>
        <p:nvPicPr>
          <p:cNvPr id="196" name="Shape 196"/>
          <p:cNvPicPr preferRelativeResize="0"/>
          <p:nvPr/>
        </p:nvPicPr>
        <p:blipFill>
          <a:blip r:embed="rId5">
            <a:alphaModFix/>
          </a:blip>
          <a:stretch>
            <a:fillRect/>
          </a:stretch>
        </p:blipFill>
        <p:spPr>
          <a:xfrm>
            <a:off x="3151550" y="4637339"/>
            <a:ext cx="2960875" cy="2220687"/>
          </a:xfrm>
          <a:prstGeom prst="rect">
            <a:avLst/>
          </a:prstGeom>
          <a:noFill/>
          <a:ln w="38100" cap="flat" cmpd="sng">
            <a:solidFill>
              <a:srgbClr val="000000"/>
            </a:solidFill>
            <a:prstDash val="solid"/>
            <a:round/>
            <a:headEnd type="none" w="med" len="med"/>
            <a:tailEnd type="none" w="med" len="med"/>
          </a:ln>
        </p:spPr>
      </p:pic>
      <p:sp>
        <p:nvSpPr>
          <p:cNvPr id="197" name="Shape 197"/>
          <p:cNvSpPr txBox="1"/>
          <p:nvPr/>
        </p:nvSpPr>
        <p:spPr>
          <a:xfrm>
            <a:off x="1349087" y="1275825"/>
            <a:ext cx="6565800" cy="2862300"/>
          </a:xfrm>
          <a:prstGeom prst="rect">
            <a:avLst/>
          </a:prstGeom>
          <a:noFill/>
          <a:ln>
            <a:noFill/>
          </a:ln>
        </p:spPr>
        <p:txBody>
          <a:bodyPr lIns="91425" tIns="91425" rIns="91425" bIns="91425" anchor="t" anchorCtr="0">
            <a:noAutofit/>
          </a:bodyPr>
          <a:lstStyle/>
          <a:p>
            <a:pPr lvl="0">
              <a:spcBef>
                <a:spcPts val="0"/>
              </a:spcBef>
              <a:buNone/>
            </a:pPr>
            <a:endParaRPr sz="2400">
              <a:latin typeface="Arapey"/>
              <a:ea typeface="Arapey"/>
              <a:cs typeface="Arapey"/>
              <a:sym typeface="Arapey"/>
            </a:endParaRPr>
          </a:p>
          <a:p>
            <a:pPr lvl="0">
              <a:spcBef>
                <a:spcPts val="0"/>
              </a:spcBef>
              <a:buNone/>
            </a:pPr>
            <a:r>
              <a:rPr lang="en" sz="2400">
                <a:latin typeface="Arapey"/>
                <a:ea typeface="Arapey"/>
                <a:cs typeface="Arapey"/>
                <a:sym typeface="Arapey"/>
              </a:rPr>
              <a:t>          "Determination Lives in Your Parents"</a:t>
            </a:r>
          </a:p>
          <a:p>
            <a:pPr lvl="0">
              <a:spcBef>
                <a:spcPts val="0"/>
              </a:spcBef>
              <a:buNone/>
            </a:pPr>
            <a:endParaRPr sz="2400">
              <a:latin typeface="Arapey"/>
              <a:ea typeface="Arapey"/>
              <a:cs typeface="Arapey"/>
              <a:sym typeface="Arapey"/>
            </a:endParaRPr>
          </a:p>
          <a:p>
            <a:pPr lvl="0" algn="ctr" rtl="0">
              <a:spcBef>
                <a:spcPts val="0"/>
              </a:spcBef>
              <a:buNone/>
            </a:pPr>
            <a:r>
              <a:rPr lang="en" sz="2400">
                <a:latin typeface="Arapey"/>
                <a:ea typeface="Arapey"/>
                <a:cs typeface="Arapey"/>
                <a:sym typeface="Arapey"/>
              </a:rPr>
              <a:t>Girl Rising documentary</a:t>
            </a:r>
          </a:p>
          <a:p>
            <a:pPr lvl="0" algn="ctr" rtl="0">
              <a:spcBef>
                <a:spcPts val="0"/>
              </a:spcBef>
              <a:buNone/>
            </a:pPr>
            <a:r>
              <a:rPr lang="en" sz="2400">
                <a:latin typeface="Arapey"/>
                <a:ea typeface="Arapey"/>
                <a:cs typeface="Arapey"/>
                <a:sym typeface="Arapey"/>
              </a:rPr>
              <a:t>Parent empowerment session on role of their stories</a:t>
            </a:r>
          </a:p>
          <a:p>
            <a:pPr lvl="0" algn="ctr" rtl="0">
              <a:spcBef>
                <a:spcPts val="0"/>
              </a:spcBef>
              <a:buNone/>
            </a:pPr>
            <a:r>
              <a:rPr lang="en" sz="2400">
                <a:latin typeface="Arapey"/>
                <a:ea typeface="Arapey"/>
                <a:cs typeface="Arapey"/>
                <a:sym typeface="Arapey"/>
              </a:rPr>
              <a:t>Collaborative project</a:t>
            </a:r>
          </a:p>
          <a:p>
            <a:pPr lvl="0" algn="ctr">
              <a:spcBef>
                <a:spcPts val="0"/>
              </a:spcBef>
              <a:buNone/>
            </a:pPr>
            <a:r>
              <a:rPr lang="en" sz="2400">
                <a:latin typeface="Arapey"/>
                <a:ea typeface="Arapey"/>
                <a:cs typeface="Arapey"/>
                <a:sym typeface="Arapey"/>
              </a:rPr>
              <a:t>Gallery night</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2156275" y="85850"/>
            <a:ext cx="4615200" cy="776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Framework in Action</a:t>
            </a:r>
          </a:p>
        </p:txBody>
      </p:sp>
      <p:sp>
        <p:nvSpPr>
          <p:cNvPr id="203" name="Shape 203"/>
          <p:cNvSpPr txBox="1"/>
          <p:nvPr/>
        </p:nvSpPr>
        <p:spPr>
          <a:xfrm>
            <a:off x="3256525" y="6319800"/>
            <a:ext cx="2414700" cy="5382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sp>
        <p:nvSpPr>
          <p:cNvPr id="204" name="Shape 204"/>
          <p:cNvSpPr txBox="1"/>
          <p:nvPr/>
        </p:nvSpPr>
        <p:spPr>
          <a:xfrm>
            <a:off x="85950" y="1254725"/>
            <a:ext cx="8863800" cy="3785700"/>
          </a:xfrm>
          <a:prstGeom prst="rect">
            <a:avLst/>
          </a:prstGeom>
          <a:noFill/>
          <a:ln>
            <a:noFill/>
          </a:ln>
        </p:spPr>
        <p:txBody>
          <a:bodyPr lIns="91425" tIns="91425" rIns="91425" bIns="91425" anchor="t" anchorCtr="0">
            <a:noAutofit/>
          </a:bodyPr>
          <a:lstStyle/>
          <a:p>
            <a:pPr lvl="0">
              <a:spcBef>
                <a:spcPts val="0"/>
              </a:spcBef>
              <a:buNone/>
            </a:pPr>
            <a:r>
              <a:rPr lang="en" sz="2400">
                <a:latin typeface="Arapey"/>
                <a:ea typeface="Arapey"/>
                <a:cs typeface="Arapey"/>
                <a:sym typeface="Arapey"/>
              </a:rPr>
              <a:t> </a:t>
            </a:r>
          </a:p>
          <a:p>
            <a:pPr lvl="0">
              <a:spcBef>
                <a:spcPts val="0"/>
              </a:spcBef>
              <a:buNone/>
            </a:pPr>
            <a:r>
              <a:rPr lang="en" sz="3000">
                <a:latin typeface="Arapey"/>
                <a:ea typeface="Arapey"/>
                <a:cs typeface="Arapey"/>
                <a:sym typeface="Arapey"/>
              </a:rPr>
              <a:t>Sonia Sotomayor</a:t>
            </a:r>
          </a:p>
          <a:p>
            <a:pPr lvl="0">
              <a:spcBef>
                <a:spcPts val="0"/>
              </a:spcBef>
              <a:buNone/>
            </a:pPr>
            <a:endParaRPr sz="3000">
              <a:latin typeface="Arapey"/>
              <a:ea typeface="Arapey"/>
              <a:cs typeface="Arapey"/>
              <a:sym typeface="Arapey"/>
            </a:endParaRPr>
          </a:p>
          <a:p>
            <a:pPr marL="457200" lvl="0" indent="-381000" rtl="0">
              <a:spcBef>
                <a:spcPts val="0"/>
              </a:spcBef>
              <a:buSzPct val="100000"/>
              <a:buFont typeface="Arapey"/>
              <a:buChar char="●"/>
            </a:pPr>
            <a:r>
              <a:rPr lang="en" sz="2400">
                <a:latin typeface="Arapey"/>
                <a:ea typeface="Arapey"/>
                <a:cs typeface="Arapey"/>
                <a:sym typeface="Arapey"/>
              </a:rPr>
              <a:t>Familia y Patria</a:t>
            </a:r>
          </a:p>
          <a:p>
            <a:pPr lvl="0">
              <a:spcBef>
                <a:spcPts val="0"/>
              </a:spcBef>
              <a:buNone/>
            </a:pPr>
            <a:endParaRPr sz="2400">
              <a:latin typeface="Arapey"/>
              <a:ea typeface="Arapey"/>
              <a:cs typeface="Arapey"/>
              <a:sym typeface="Arapey"/>
            </a:endParaRPr>
          </a:p>
          <a:p>
            <a:pPr marL="457200" lvl="0" indent="-381000" rtl="0">
              <a:spcBef>
                <a:spcPts val="0"/>
              </a:spcBef>
              <a:buSzPct val="100000"/>
              <a:buFont typeface="Arapey"/>
              <a:buChar char="●"/>
            </a:pPr>
            <a:r>
              <a:rPr lang="en" sz="2400">
                <a:latin typeface="Arapey"/>
                <a:ea typeface="Arapey"/>
                <a:cs typeface="Arapey"/>
                <a:sym typeface="Arapey"/>
              </a:rPr>
              <a:t>Adversity </a:t>
            </a:r>
          </a:p>
          <a:p>
            <a:pPr lvl="0">
              <a:spcBef>
                <a:spcPts val="0"/>
              </a:spcBef>
              <a:buNone/>
            </a:pPr>
            <a:endParaRPr sz="2400">
              <a:latin typeface="Arapey"/>
              <a:ea typeface="Arapey"/>
              <a:cs typeface="Arapey"/>
              <a:sym typeface="Arapey"/>
            </a:endParaRPr>
          </a:p>
          <a:p>
            <a:pPr marL="457200" lvl="0" indent="-381000" rtl="0">
              <a:spcBef>
                <a:spcPts val="0"/>
              </a:spcBef>
              <a:buSzPct val="100000"/>
              <a:buFont typeface="Arapey"/>
              <a:buChar char="●"/>
            </a:pPr>
            <a:r>
              <a:rPr lang="en" sz="2400">
                <a:latin typeface="Arapey"/>
                <a:ea typeface="Arapey"/>
                <a:cs typeface="Arapey"/>
                <a:sym typeface="Arapey"/>
              </a:rPr>
              <a:t>Resilience</a:t>
            </a:r>
          </a:p>
          <a:p>
            <a:pPr lvl="0">
              <a:spcBef>
                <a:spcPts val="0"/>
              </a:spcBef>
              <a:buNone/>
            </a:pPr>
            <a:endParaRPr sz="2400">
              <a:latin typeface="Arapey"/>
              <a:ea typeface="Arapey"/>
              <a:cs typeface="Arapey"/>
              <a:sym typeface="Arapey"/>
            </a:endParaRPr>
          </a:p>
          <a:p>
            <a:pPr marL="457200" lvl="0" indent="-381000">
              <a:spcBef>
                <a:spcPts val="0"/>
              </a:spcBef>
              <a:buSzPct val="100000"/>
              <a:buFont typeface="Arapey"/>
              <a:buChar char="●"/>
            </a:pPr>
            <a:r>
              <a:rPr lang="en" sz="2400">
                <a:latin typeface="Arapey"/>
                <a:ea typeface="Arapey"/>
                <a:cs typeface="Arapey"/>
                <a:sym typeface="Arapey"/>
              </a:rPr>
              <a:t>Code Switching</a:t>
            </a:r>
          </a:p>
          <a:p>
            <a:pPr lvl="0">
              <a:spcBef>
                <a:spcPts val="0"/>
              </a:spcBef>
              <a:buClr>
                <a:schemeClr val="dk1"/>
              </a:buClr>
              <a:buFont typeface="Arial"/>
              <a:buNone/>
            </a:pPr>
            <a:endParaRPr sz="2400">
              <a:solidFill>
                <a:schemeClr val="dk1"/>
              </a:solidFill>
              <a:latin typeface="Arapey"/>
              <a:ea typeface="Arapey"/>
              <a:cs typeface="Arapey"/>
              <a:sym typeface="Arapey"/>
            </a:endParaRPr>
          </a:p>
          <a:p>
            <a:pPr lvl="0" rtl="0">
              <a:spcBef>
                <a:spcPts val="0"/>
              </a:spcBef>
              <a:buNone/>
            </a:pPr>
            <a:endParaRPr sz="2400">
              <a:latin typeface="Arapey"/>
              <a:ea typeface="Arapey"/>
              <a:cs typeface="Arapey"/>
              <a:sym typeface="Arapey"/>
            </a:endParaRPr>
          </a:p>
        </p:txBody>
      </p:sp>
      <p:pic>
        <p:nvPicPr>
          <p:cNvPr id="205" name="Shape 205"/>
          <p:cNvPicPr preferRelativeResize="0"/>
          <p:nvPr/>
        </p:nvPicPr>
        <p:blipFill>
          <a:blip r:embed="rId3">
            <a:alphaModFix/>
          </a:blip>
          <a:stretch>
            <a:fillRect/>
          </a:stretch>
        </p:blipFill>
        <p:spPr>
          <a:xfrm>
            <a:off x="2998700" y="1836674"/>
            <a:ext cx="5853137" cy="3901098"/>
          </a:xfrm>
          <a:prstGeom prst="rect">
            <a:avLst/>
          </a:prstGeom>
          <a:noFill/>
          <a:ln w="38100" cap="flat" cmpd="sng">
            <a:solidFill>
              <a:srgbClr val="000000"/>
            </a:solidFill>
            <a:prstDash val="solid"/>
            <a:round/>
            <a:headEnd type="none" w="med" len="med"/>
            <a:tailEnd type="none" w="med" len="med"/>
          </a:ln>
        </p:spPr>
      </p:pic>
      <p:sp>
        <p:nvSpPr>
          <p:cNvPr id="206" name="Shape 206"/>
          <p:cNvSpPr txBox="1"/>
          <p:nvPr/>
        </p:nvSpPr>
        <p:spPr>
          <a:xfrm>
            <a:off x="261475" y="862550"/>
            <a:ext cx="8404800" cy="3921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
                <a:solidFill>
                  <a:schemeClr val="dk1"/>
                </a:solidFill>
                <a:latin typeface="Arapey"/>
                <a:ea typeface="Arapey"/>
                <a:cs typeface="Arapey"/>
                <a:sym typeface="Arapey"/>
              </a:rPr>
              <a:t>Curricular Focus		      Civic Ownership		 Parent Engagement</a:t>
            </a:r>
          </a:p>
          <a:p>
            <a:pPr lvl="0">
              <a:spcBef>
                <a:spcPts val="0"/>
              </a:spcBef>
              <a:buNone/>
            </a:pPr>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ctrTitle"/>
          </p:nvPr>
        </p:nvSpPr>
        <p:spPr>
          <a:xfrm>
            <a:off x="2156275" y="326475"/>
            <a:ext cx="4615200" cy="776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Framework in Action</a:t>
            </a:r>
          </a:p>
        </p:txBody>
      </p:sp>
      <p:sp>
        <p:nvSpPr>
          <p:cNvPr id="212" name="Shape 212"/>
          <p:cNvSpPr txBox="1"/>
          <p:nvPr/>
        </p:nvSpPr>
        <p:spPr>
          <a:xfrm>
            <a:off x="567900" y="1596600"/>
            <a:ext cx="7597200" cy="3664800"/>
          </a:xfrm>
          <a:prstGeom prst="rect">
            <a:avLst/>
          </a:prstGeom>
          <a:noFill/>
          <a:ln>
            <a:noFill/>
          </a:ln>
        </p:spPr>
        <p:txBody>
          <a:bodyPr lIns="91425" tIns="91425" rIns="91425" bIns="91425" anchor="t" anchorCtr="0">
            <a:noAutofit/>
          </a:bodyPr>
          <a:lstStyle/>
          <a:p>
            <a:pPr lvl="0">
              <a:spcBef>
                <a:spcPts val="0"/>
              </a:spcBef>
              <a:buNone/>
            </a:pPr>
            <a:r>
              <a:rPr lang="en" sz="2400">
                <a:solidFill>
                  <a:schemeClr val="dk1"/>
                </a:solidFill>
                <a:latin typeface="Arapey"/>
                <a:ea typeface="Arapey"/>
                <a:cs typeface="Arapey"/>
                <a:sym typeface="Arapey"/>
              </a:rPr>
              <a:t>"The AA Struggle is OUR Struggle"</a:t>
            </a:r>
          </a:p>
          <a:p>
            <a:pPr lvl="0">
              <a:spcBef>
                <a:spcPts val="0"/>
              </a:spcBef>
              <a:buNone/>
            </a:pPr>
            <a:endParaRPr sz="2400">
              <a:solidFill>
                <a:schemeClr val="dk1"/>
              </a:solidFill>
              <a:latin typeface="Arapey"/>
              <a:ea typeface="Arapey"/>
              <a:cs typeface="Arapey"/>
              <a:sym typeface="Arapey"/>
            </a:endParaRP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Jim Crow</a:t>
            </a: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Children's March</a:t>
            </a: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Montgomery Bus Boycott</a:t>
            </a: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MLK</a:t>
            </a: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Malcolm X</a:t>
            </a: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Voting Rights</a:t>
            </a:r>
          </a:p>
          <a:p>
            <a:pPr lvl="0">
              <a:spcBef>
                <a:spcPts val="0"/>
              </a:spcBef>
              <a:buNone/>
            </a:pPr>
            <a:endParaRPr sz="2400">
              <a:solidFill>
                <a:schemeClr val="dk1"/>
              </a:solidFill>
              <a:latin typeface="Arapey"/>
              <a:ea typeface="Arapey"/>
              <a:cs typeface="Arapey"/>
              <a:sym typeface="Arapey"/>
            </a:endParaRPr>
          </a:p>
          <a:p>
            <a:pPr lvl="0" rtl="0">
              <a:spcBef>
                <a:spcPts val="0"/>
              </a:spcBef>
              <a:buClr>
                <a:schemeClr val="dk1"/>
              </a:buClr>
              <a:buFont typeface="Arial"/>
              <a:buNone/>
            </a:pPr>
            <a:endParaRPr sz="2400">
              <a:solidFill>
                <a:schemeClr val="dk1"/>
              </a:solidFill>
              <a:latin typeface="Arapey"/>
              <a:ea typeface="Arapey"/>
              <a:cs typeface="Arapey"/>
              <a:sym typeface="Arapey"/>
            </a:endParaRPr>
          </a:p>
        </p:txBody>
      </p:sp>
      <p:sp>
        <p:nvSpPr>
          <p:cNvPr id="213" name="Shape 213"/>
          <p:cNvSpPr txBox="1"/>
          <p:nvPr/>
        </p:nvSpPr>
        <p:spPr>
          <a:xfrm>
            <a:off x="3256525" y="6319800"/>
            <a:ext cx="2414700" cy="5382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sp>
        <p:nvSpPr>
          <p:cNvPr id="214" name="Shape 214"/>
          <p:cNvSpPr txBox="1"/>
          <p:nvPr/>
        </p:nvSpPr>
        <p:spPr>
          <a:xfrm>
            <a:off x="268650" y="1120325"/>
            <a:ext cx="8606700" cy="477900"/>
          </a:xfrm>
          <a:prstGeom prst="rect">
            <a:avLst/>
          </a:prstGeom>
          <a:noFill/>
          <a:ln>
            <a:noFill/>
          </a:ln>
        </p:spPr>
        <p:txBody>
          <a:bodyPr lIns="91425" tIns="91425" rIns="91425" bIns="91425" anchor="t" anchorCtr="0">
            <a:noAutofit/>
          </a:bodyPr>
          <a:lstStyle/>
          <a:p>
            <a:pPr lvl="0" algn="ctr" rtl="0">
              <a:spcBef>
                <a:spcPts val="0"/>
              </a:spcBef>
              <a:buNone/>
            </a:pPr>
            <a:r>
              <a:rPr lang="en">
                <a:latin typeface="Arapey"/>
                <a:ea typeface="Arapey"/>
                <a:cs typeface="Arapey"/>
                <a:sym typeface="Arapey"/>
              </a:rPr>
              <a:t>Curricular Focus		      Civic Ownership		 Parent Engagement</a:t>
            </a:r>
          </a:p>
        </p:txBody>
      </p:sp>
      <p:pic>
        <p:nvPicPr>
          <p:cNvPr id="215" name="Shape 215"/>
          <p:cNvPicPr preferRelativeResize="0"/>
          <p:nvPr/>
        </p:nvPicPr>
        <p:blipFill>
          <a:blip r:embed="rId3">
            <a:alphaModFix/>
          </a:blip>
          <a:stretch>
            <a:fillRect/>
          </a:stretch>
        </p:blipFill>
        <p:spPr>
          <a:xfrm>
            <a:off x="5036462" y="4254637"/>
            <a:ext cx="3513999" cy="1976624"/>
          </a:xfrm>
          <a:prstGeom prst="rect">
            <a:avLst/>
          </a:prstGeom>
          <a:noFill/>
          <a:ln w="38100" cap="flat" cmpd="sng">
            <a:solidFill>
              <a:srgbClr val="000000"/>
            </a:solidFill>
            <a:prstDash val="solid"/>
            <a:round/>
            <a:headEnd type="none" w="med" len="med"/>
            <a:tailEnd type="none" w="med" len="med"/>
          </a:ln>
        </p:spPr>
      </p:pic>
      <p:pic>
        <p:nvPicPr>
          <p:cNvPr id="216" name="Shape 216"/>
          <p:cNvPicPr preferRelativeResize="0"/>
          <p:nvPr/>
        </p:nvPicPr>
        <p:blipFill>
          <a:blip r:embed="rId4">
            <a:alphaModFix/>
          </a:blip>
          <a:stretch>
            <a:fillRect/>
          </a:stretch>
        </p:blipFill>
        <p:spPr>
          <a:xfrm>
            <a:off x="5036462" y="1596600"/>
            <a:ext cx="3426001" cy="2569501"/>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20"/>
        <p:cNvGrpSpPr/>
        <p:nvPr/>
      </p:nvGrpSpPr>
      <p:grpSpPr>
        <a:xfrm>
          <a:off x="0" y="0"/>
          <a:ext cx="0" cy="0"/>
          <a:chOff x="0" y="0"/>
          <a:chExt cx="0" cy="0"/>
        </a:xfrm>
      </p:grpSpPr>
      <p:sp>
        <p:nvSpPr>
          <p:cNvPr id="221" name="Shape 221"/>
          <p:cNvSpPr txBox="1">
            <a:spLocks noGrp="1"/>
          </p:cNvSpPr>
          <p:nvPr>
            <p:ph type="ctrTitle"/>
          </p:nvPr>
        </p:nvSpPr>
        <p:spPr>
          <a:xfrm>
            <a:off x="2156275" y="326475"/>
            <a:ext cx="4615200" cy="776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000">
                <a:latin typeface="Fredericka the Great"/>
                <a:ea typeface="Fredericka the Great"/>
                <a:cs typeface="Fredericka the Great"/>
                <a:sym typeface="Fredericka the Great"/>
              </a:rPr>
              <a:t>Framework in Action</a:t>
            </a:r>
          </a:p>
        </p:txBody>
      </p:sp>
      <p:sp>
        <p:nvSpPr>
          <p:cNvPr id="222" name="Shape 222"/>
          <p:cNvSpPr txBox="1"/>
          <p:nvPr/>
        </p:nvSpPr>
        <p:spPr>
          <a:xfrm>
            <a:off x="773400" y="1495275"/>
            <a:ext cx="7597200" cy="4164600"/>
          </a:xfrm>
          <a:prstGeom prst="rect">
            <a:avLst/>
          </a:prstGeom>
          <a:noFill/>
          <a:ln>
            <a:noFill/>
          </a:ln>
        </p:spPr>
        <p:txBody>
          <a:bodyPr lIns="91425" tIns="91425" rIns="91425" bIns="91425" anchor="t" anchorCtr="0">
            <a:noAutofit/>
          </a:bodyPr>
          <a:lstStyle/>
          <a:p>
            <a:pPr lvl="0" rtl="0">
              <a:spcBef>
                <a:spcPts val="0"/>
              </a:spcBef>
              <a:buNone/>
            </a:pPr>
            <a:endParaRPr sz="2400">
              <a:latin typeface="Arapey"/>
              <a:ea typeface="Arapey"/>
              <a:cs typeface="Arapey"/>
              <a:sym typeface="Arapey"/>
            </a:endParaRPr>
          </a:p>
          <a:p>
            <a:pPr lvl="0">
              <a:spcBef>
                <a:spcPts val="0"/>
              </a:spcBef>
              <a:buNone/>
            </a:pPr>
            <a:r>
              <a:rPr lang="en" sz="2400">
                <a:latin typeface="Arapey"/>
                <a:ea typeface="Arapey"/>
                <a:cs typeface="Arapey"/>
                <a:sym typeface="Arapey"/>
              </a:rPr>
              <a:t> Ricky Martin:</a:t>
            </a:r>
          </a:p>
          <a:p>
            <a:pPr lvl="0">
              <a:spcBef>
                <a:spcPts val="0"/>
              </a:spcBef>
              <a:buNone/>
            </a:pPr>
            <a:endParaRPr sz="2400">
              <a:latin typeface="Arapey"/>
              <a:ea typeface="Arapey"/>
              <a:cs typeface="Arapey"/>
              <a:sym typeface="Arapey"/>
            </a:endParaRPr>
          </a:p>
          <a:p>
            <a:pPr marL="457200" lvl="0" indent="-381000">
              <a:spcBef>
                <a:spcPts val="0"/>
              </a:spcBef>
              <a:buSzPct val="100000"/>
              <a:buFont typeface="Arapey"/>
              <a:buChar char="●"/>
            </a:pPr>
            <a:r>
              <a:rPr lang="en" sz="2400">
                <a:latin typeface="Arapey"/>
                <a:ea typeface="Arapey"/>
                <a:cs typeface="Arapey"/>
                <a:sym typeface="Arapey"/>
              </a:rPr>
              <a:t>Biography</a:t>
            </a:r>
          </a:p>
          <a:p>
            <a:pPr marL="457200" lvl="0" indent="-381000">
              <a:spcBef>
                <a:spcPts val="0"/>
              </a:spcBef>
              <a:buFont typeface="Arapey"/>
              <a:buChar char="●"/>
            </a:pPr>
            <a:endParaRPr sz="2400">
              <a:latin typeface="Arapey"/>
              <a:ea typeface="Arapey"/>
              <a:cs typeface="Arapey"/>
              <a:sym typeface="Arapey"/>
            </a:endParaRPr>
          </a:p>
          <a:p>
            <a:pPr marL="457200" lvl="0" indent="-381000">
              <a:spcBef>
                <a:spcPts val="0"/>
              </a:spcBef>
              <a:buSzPct val="100000"/>
              <a:buFont typeface="Arapey"/>
              <a:buChar char="●"/>
            </a:pPr>
            <a:r>
              <a:rPr lang="en" sz="2400">
                <a:latin typeface="Arapey"/>
                <a:ea typeface="Arapey"/>
                <a:cs typeface="Arapey"/>
                <a:sym typeface="Arapey"/>
              </a:rPr>
              <a:t>LGBTQ rights</a:t>
            </a:r>
          </a:p>
          <a:p>
            <a:pPr marL="457200" lvl="0" indent="-381000">
              <a:spcBef>
                <a:spcPts val="0"/>
              </a:spcBef>
              <a:buFont typeface="Arapey"/>
              <a:buChar char="●"/>
            </a:pPr>
            <a:endParaRPr sz="2400">
              <a:latin typeface="Arapey"/>
              <a:ea typeface="Arapey"/>
              <a:cs typeface="Arapey"/>
              <a:sym typeface="Arapey"/>
            </a:endParaRPr>
          </a:p>
          <a:p>
            <a:pPr marL="457200" lvl="0" indent="-381000">
              <a:spcBef>
                <a:spcPts val="0"/>
              </a:spcBef>
              <a:buSzPct val="100000"/>
              <a:buFont typeface="Arapey"/>
              <a:buChar char="●"/>
            </a:pPr>
            <a:r>
              <a:rPr lang="en" sz="2400">
                <a:latin typeface="Arapey"/>
                <a:ea typeface="Arapey"/>
                <a:cs typeface="Arapey"/>
                <a:sym typeface="Arapey"/>
              </a:rPr>
              <a:t>LGBTQ youth issues</a:t>
            </a:r>
          </a:p>
          <a:p>
            <a:pPr marL="457200" lvl="0" indent="-381000">
              <a:spcBef>
                <a:spcPts val="0"/>
              </a:spcBef>
              <a:buFont typeface="Arapey"/>
              <a:buChar char="●"/>
            </a:pPr>
            <a:endParaRPr sz="2400">
              <a:latin typeface="Arapey"/>
              <a:ea typeface="Arapey"/>
              <a:cs typeface="Arapey"/>
              <a:sym typeface="Arapey"/>
            </a:endParaRPr>
          </a:p>
          <a:p>
            <a:pPr marL="457200" lvl="0" indent="-381000">
              <a:spcBef>
                <a:spcPts val="0"/>
              </a:spcBef>
              <a:buClr>
                <a:schemeClr val="dk1"/>
              </a:buClr>
              <a:buSzPct val="100000"/>
              <a:buFont typeface="Arapey"/>
              <a:buChar char="●"/>
            </a:pPr>
            <a:r>
              <a:rPr lang="en" sz="2400">
                <a:solidFill>
                  <a:schemeClr val="dk1"/>
                </a:solidFill>
                <a:latin typeface="Arapey"/>
                <a:ea typeface="Arapey"/>
                <a:cs typeface="Arapey"/>
                <a:sym typeface="Arapey"/>
              </a:rPr>
              <a:t>Gay marriage</a:t>
            </a:r>
          </a:p>
          <a:p>
            <a:pPr lvl="0">
              <a:spcBef>
                <a:spcPts val="0"/>
              </a:spcBef>
              <a:buClr>
                <a:schemeClr val="dk1"/>
              </a:buClr>
              <a:buFont typeface="Arial"/>
              <a:buNone/>
            </a:pPr>
            <a:endParaRPr sz="2400">
              <a:solidFill>
                <a:schemeClr val="dk1"/>
              </a:solidFill>
              <a:latin typeface="Arapey"/>
              <a:ea typeface="Arapey"/>
              <a:cs typeface="Arapey"/>
              <a:sym typeface="Arapey"/>
            </a:endParaRPr>
          </a:p>
          <a:p>
            <a:pPr lvl="0" rtl="0">
              <a:spcBef>
                <a:spcPts val="0"/>
              </a:spcBef>
              <a:buNone/>
            </a:pPr>
            <a:endParaRPr sz="2400">
              <a:latin typeface="Arapey"/>
              <a:ea typeface="Arapey"/>
              <a:cs typeface="Arapey"/>
              <a:sym typeface="Arapey"/>
            </a:endParaRPr>
          </a:p>
        </p:txBody>
      </p:sp>
      <p:sp>
        <p:nvSpPr>
          <p:cNvPr id="223" name="Shape 223"/>
          <p:cNvSpPr txBox="1"/>
          <p:nvPr/>
        </p:nvSpPr>
        <p:spPr>
          <a:xfrm>
            <a:off x="3256525" y="6319800"/>
            <a:ext cx="2414700" cy="5382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pic>
        <p:nvPicPr>
          <p:cNvPr id="224" name="Shape 224"/>
          <p:cNvPicPr preferRelativeResize="0"/>
          <p:nvPr/>
        </p:nvPicPr>
        <p:blipFill>
          <a:blip r:embed="rId3">
            <a:alphaModFix/>
          </a:blip>
          <a:stretch>
            <a:fillRect/>
          </a:stretch>
        </p:blipFill>
        <p:spPr>
          <a:xfrm>
            <a:off x="3888950" y="2145774"/>
            <a:ext cx="4691399" cy="3131424"/>
          </a:xfrm>
          <a:prstGeom prst="rect">
            <a:avLst/>
          </a:prstGeom>
          <a:noFill/>
          <a:ln w="38100" cap="flat" cmpd="sng">
            <a:solidFill>
              <a:srgbClr val="000000"/>
            </a:solidFill>
            <a:prstDash val="solid"/>
            <a:round/>
            <a:headEnd type="none" w="med" len="med"/>
            <a:tailEnd type="none" w="med" len="med"/>
          </a:ln>
        </p:spPr>
      </p:pic>
      <p:sp>
        <p:nvSpPr>
          <p:cNvPr id="225" name="Shape 225"/>
          <p:cNvSpPr txBox="1"/>
          <p:nvPr/>
        </p:nvSpPr>
        <p:spPr>
          <a:xfrm>
            <a:off x="261475" y="1103175"/>
            <a:ext cx="8404800" cy="392100"/>
          </a:xfrm>
          <a:prstGeom prst="rect">
            <a:avLst/>
          </a:prstGeom>
          <a:noFill/>
          <a:ln>
            <a:noFill/>
          </a:ln>
        </p:spPr>
        <p:txBody>
          <a:bodyPr lIns="91425" tIns="91425" rIns="91425" bIns="91425" anchor="t" anchorCtr="0">
            <a:noAutofit/>
          </a:bodyPr>
          <a:lstStyle/>
          <a:p>
            <a:pPr lvl="0" algn="ctr" rtl="0">
              <a:spcBef>
                <a:spcPts val="0"/>
              </a:spcBef>
              <a:buNone/>
            </a:pPr>
            <a:r>
              <a:rPr lang="en">
                <a:solidFill>
                  <a:schemeClr val="dk1"/>
                </a:solidFill>
                <a:latin typeface="Arapey"/>
                <a:ea typeface="Arapey"/>
                <a:cs typeface="Arapey"/>
                <a:sym typeface="Arapey"/>
              </a:rPr>
              <a:t>Curricular Focus		      Civic Ownership		 Parent Engagement</a:t>
            </a:r>
          </a:p>
          <a:p>
            <a:pPr lvl="0" rtl="0">
              <a:spcBef>
                <a:spcPts val="0"/>
              </a:spcBef>
              <a:buNone/>
            </a:pPr>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29"/>
        <p:cNvGrpSpPr/>
        <p:nvPr/>
      </p:nvGrpSpPr>
      <p:grpSpPr>
        <a:xfrm>
          <a:off x="0" y="0"/>
          <a:ext cx="0" cy="0"/>
          <a:chOff x="0" y="0"/>
          <a:chExt cx="0" cy="0"/>
        </a:xfrm>
      </p:grpSpPr>
      <p:sp>
        <p:nvSpPr>
          <p:cNvPr id="230" name="Shape 230"/>
          <p:cNvSpPr txBox="1">
            <a:spLocks noGrp="1"/>
          </p:cNvSpPr>
          <p:nvPr>
            <p:ph type="ctrTitle"/>
          </p:nvPr>
        </p:nvSpPr>
        <p:spPr>
          <a:xfrm>
            <a:off x="2318700" y="442500"/>
            <a:ext cx="4506600" cy="8694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lnSpc>
                <a:spcPct val="115000"/>
              </a:lnSpc>
              <a:spcBef>
                <a:spcPts val="0"/>
              </a:spcBef>
              <a:buNone/>
            </a:pPr>
            <a:r>
              <a:rPr lang="en" sz="3600">
                <a:latin typeface="Fredericka the Great"/>
                <a:ea typeface="Fredericka the Great"/>
                <a:cs typeface="Fredericka the Great"/>
                <a:sym typeface="Fredericka the Great"/>
              </a:rPr>
              <a:t>Personal Safety</a:t>
            </a:r>
          </a:p>
        </p:txBody>
      </p:sp>
      <p:sp>
        <p:nvSpPr>
          <p:cNvPr id="231" name="Shape 231"/>
          <p:cNvSpPr txBox="1">
            <a:spLocks noGrp="1"/>
          </p:cNvSpPr>
          <p:nvPr>
            <p:ph type="subTitle" idx="1"/>
          </p:nvPr>
        </p:nvSpPr>
        <p:spPr>
          <a:xfrm>
            <a:off x="603150" y="1311900"/>
            <a:ext cx="4248000" cy="4590300"/>
          </a:xfrm>
          <a:prstGeom prst="rect">
            <a:avLst/>
          </a:prstGeom>
        </p:spPr>
        <p:txBody>
          <a:bodyPr lIns="91425" tIns="91425" rIns="91425" bIns="91425" anchor="t" anchorCtr="0">
            <a:noAutofit/>
          </a:bodyPr>
          <a:lstStyle/>
          <a:p>
            <a:pPr lvl="0" algn="l" rtl="0">
              <a:lnSpc>
                <a:spcPct val="115000"/>
              </a:lnSpc>
              <a:spcBef>
                <a:spcPts val="0"/>
              </a:spcBef>
              <a:buNone/>
            </a:pPr>
            <a:endParaRPr sz="2400">
              <a:solidFill>
                <a:schemeClr val="accent2"/>
              </a:solidFill>
              <a:latin typeface="Arapey"/>
              <a:ea typeface="Arapey"/>
              <a:cs typeface="Arapey"/>
              <a:sym typeface="Arapey"/>
            </a:endParaRP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Non-negotiable </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Risk survey should include suicide ideation, sexual abuse, bullying, body image, drug exposure, sexual safety, gender identity issues, domestic violence, etc</a:t>
            </a:r>
          </a:p>
          <a:p>
            <a:pPr marL="457200" lvl="0" indent="-381000" algn="l" rtl="0">
              <a:lnSpc>
                <a:spcPct val="115000"/>
              </a:lnSpc>
              <a:spcBef>
                <a:spcPts val="0"/>
              </a:spcBef>
              <a:buClr>
                <a:schemeClr val="accent2"/>
              </a:buClr>
              <a:buSzPct val="100000"/>
              <a:buFont typeface="Arapey"/>
              <a:buChar char="●"/>
            </a:pPr>
            <a:r>
              <a:rPr lang="en" sz="2400">
                <a:solidFill>
                  <a:schemeClr val="accent2"/>
                </a:solidFill>
                <a:latin typeface="Arapey"/>
                <a:ea typeface="Arapey"/>
                <a:cs typeface="Arapey"/>
                <a:sym typeface="Arapey"/>
              </a:rPr>
              <a:t>Stable support system required</a:t>
            </a:r>
          </a:p>
          <a:p>
            <a:pPr lvl="0" algn="l" rtl="0">
              <a:lnSpc>
                <a:spcPct val="115000"/>
              </a:lnSpc>
              <a:spcBef>
                <a:spcPts val="0"/>
              </a:spcBef>
              <a:buNone/>
            </a:pPr>
            <a:endParaRPr sz="2400">
              <a:solidFill>
                <a:schemeClr val="accent2"/>
              </a:solidFill>
              <a:latin typeface="Arapey"/>
              <a:ea typeface="Arapey"/>
              <a:cs typeface="Arapey"/>
              <a:sym typeface="Arapey"/>
            </a:endParaRPr>
          </a:p>
          <a:p>
            <a:pPr lvl="0" algn="l" rtl="0">
              <a:lnSpc>
                <a:spcPct val="115000"/>
              </a:lnSpc>
              <a:spcBef>
                <a:spcPts val="0"/>
              </a:spcBef>
              <a:buClr>
                <a:schemeClr val="dk1"/>
              </a:buClr>
              <a:buSzPct val="45833"/>
              <a:buFont typeface="Arial"/>
              <a:buNone/>
            </a:pPr>
            <a:endParaRPr sz="2400">
              <a:solidFill>
                <a:schemeClr val="accent2"/>
              </a:solidFill>
              <a:latin typeface="Arapey"/>
              <a:ea typeface="Arapey"/>
              <a:cs typeface="Arapey"/>
              <a:sym typeface="Arapey"/>
            </a:endParaRPr>
          </a:p>
          <a:p>
            <a:pPr lvl="0" algn="l" rtl="0">
              <a:lnSpc>
                <a:spcPct val="115000"/>
              </a:lnSpc>
              <a:spcBef>
                <a:spcPts val="0"/>
              </a:spcBef>
              <a:buClr>
                <a:schemeClr val="dk1"/>
              </a:buClr>
              <a:buSzPct val="45833"/>
              <a:buFont typeface="Arial"/>
              <a:buNone/>
            </a:pPr>
            <a:endParaRPr sz="2400">
              <a:solidFill>
                <a:schemeClr val="accent2"/>
              </a:solidFill>
              <a:latin typeface="Arapey"/>
              <a:ea typeface="Arapey"/>
              <a:cs typeface="Arapey"/>
              <a:sym typeface="Arapey"/>
            </a:endParaRPr>
          </a:p>
          <a:p>
            <a:pPr lvl="0" algn="l" rtl="0">
              <a:lnSpc>
                <a:spcPct val="115000"/>
              </a:lnSpc>
              <a:spcBef>
                <a:spcPts val="0"/>
              </a:spcBef>
              <a:buClr>
                <a:schemeClr val="dk1"/>
              </a:buClr>
              <a:buSzPct val="45833"/>
              <a:buFont typeface="Arial"/>
              <a:buNone/>
            </a:pPr>
            <a:endParaRPr sz="2400">
              <a:solidFill>
                <a:schemeClr val="accent2"/>
              </a:solidFill>
              <a:latin typeface="Arapey"/>
              <a:ea typeface="Arapey"/>
              <a:cs typeface="Arapey"/>
              <a:sym typeface="Arapey"/>
            </a:endParaRPr>
          </a:p>
        </p:txBody>
      </p:sp>
      <p:sp>
        <p:nvSpPr>
          <p:cNvPr id="232" name="Shape 232"/>
          <p:cNvSpPr txBox="1"/>
          <p:nvPr/>
        </p:nvSpPr>
        <p:spPr>
          <a:xfrm>
            <a:off x="3173700" y="6361250"/>
            <a:ext cx="2456100" cy="5019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a:t>
            </a:r>
            <a:r>
              <a:rPr lang="en" b="1">
                <a:solidFill>
                  <a:schemeClr val="dk1"/>
                </a:solidFill>
                <a:latin typeface="Fredericka the Great"/>
                <a:ea typeface="Fredericka the Great"/>
                <a:cs typeface="Fredericka the Great"/>
                <a:sym typeface="Fredericka the Great"/>
              </a:rPr>
              <a:t>WHAT</a:t>
            </a:r>
            <a:r>
              <a:rPr lang="en">
                <a:solidFill>
                  <a:schemeClr val="dk1"/>
                </a:solidFill>
                <a:latin typeface="Fredericka the Great"/>
                <a:ea typeface="Fredericka the Great"/>
                <a:cs typeface="Fredericka the Great"/>
                <a:sym typeface="Fredericka the Great"/>
              </a:rPr>
              <a:t>	How</a:t>
            </a:r>
          </a:p>
        </p:txBody>
      </p:sp>
      <p:pic>
        <p:nvPicPr>
          <p:cNvPr id="233" name="Shape 233"/>
          <p:cNvPicPr preferRelativeResize="0"/>
          <p:nvPr/>
        </p:nvPicPr>
        <p:blipFill>
          <a:blip r:embed="rId3">
            <a:alphaModFix/>
          </a:blip>
          <a:stretch>
            <a:fillRect/>
          </a:stretch>
        </p:blipFill>
        <p:spPr>
          <a:xfrm>
            <a:off x="4851148" y="1629723"/>
            <a:ext cx="3572581" cy="4169475"/>
          </a:xfrm>
          <a:prstGeom prst="rect">
            <a:avLst/>
          </a:prstGeom>
          <a:noFill/>
          <a:ln w="28575"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2019600" y="655625"/>
            <a:ext cx="5104800" cy="6678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000" b="1">
                <a:latin typeface="Fredericka the Great"/>
                <a:ea typeface="Fredericka the Great"/>
                <a:cs typeface="Fredericka the Great"/>
                <a:sym typeface="Fredericka the Great"/>
              </a:rPr>
              <a:t>Data Sharing with Parents</a:t>
            </a:r>
          </a:p>
        </p:txBody>
      </p:sp>
      <p:sp>
        <p:nvSpPr>
          <p:cNvPr id="239" name="Shape 239"/>
          <p:cNvSpPr txBox="1"/>
          <p:nvPr/>
        </p:nvSpPr>
        <p:spPr>
          <a:xfrm>
            <a:off x="299100" y="1496300"/>
            <a:ext cx="8545800" cy="31272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Arapey"/>
              <a:buChar char="●"/>
            </a:pPr>
            <a:r>
              <a:rPr lang="en" sz="2400">
                <a:latin typeface="Arapey"/>
                <a:ea typeface="Arapey"/>
                <a:cs typeface="Arapey"/>
                <a:sym typeface="Arapey"/>
              </a:rPr>
              <a:t>Data literacy gap for some populations</a:t>
            </a:r>
          </a:p>
          <a:p>
            <a:pPr marL="457200" lvl="0" indent="-381000" rtl="0">
              <a:spcBef>
                <a:spcPts val="0"/>
              </a:spcBef>
              <a:buSzPct val="100000"/>
              <a:buFont typeface="Arapey"/>
              <a:buChar char="●"/>
            </a:pPr>
            <a:r>
              <a:rPr lang="en" sz="2400">
                <a:latin typeface="Arapey"/>
                <a:ea typeface="Arapey"/>
                <a:cs typeface="Arapey"/>
                <a:sym typeface="Arapey"/>
              </a:rPr>
              <a:t>Program ideal platform to develop data literacy </a:t>
            </a:r>
          </a:p>
          <a:p>
            <a:pPr marL="457200" lvl="0" indent="-381000" rtl="0">
              <a:spcBef>
                <a:spcPts val="0"/>
              </a:spcBef>
              <a:buSzPct val="100000"/>
              <a:buFont typeface="Arapey"/>
              <a:buChar char="●"/>
            </a:pPr>
            <a:r>
              <a:rPr lang="en" sz="2400">
                <a:latin typeface="Arapey"/>
                <a:ea typeface="Arapey"/>
                <a:cs typeface="Arapey"/>
                <a:sym typeface="Arapey"/>
              </a:rPr>
              <a:t>Parents provided with easy to understand data at MOY (two-year trajectory)</a:t>
            </a:r>
          </a:p>
          <a:p>
            <a:pPr marL="457200" lvl="0" indent="-381000" rtl="0">
              <a:spcBef>
                <a:spcPts val="0"/>
              </a:spcBef>
              <a:buSzPct val="100000"/>
              <a:buFont typeface="Arapey"/>
              <a:buChar char="●"/>
            </a:pPr>
            <a:r>
              <a:rPr lang="en" sz="2400">
                <a:latin typeface="Arapey"/>
                <a:ea typeface="Arapey"/>
                <a:cs typeface="Arapey"/>
                <a:sym typeface="Arapey"/>
              </a:rPr>
              <a:t>Parents provided with clear strategies to help</a:t>
            </a:r>
          </a:p>
          <a:p>
            <a:pPr marL="457200" lvl="0" indent="-381000" rtl="0">
              <a:spcBef>
                <a:spcPts val="0"/>
              </a:spcBef>
              <a:buSzPct val="100000"/>
              <a:buFont typeface="Arapey"/>
              <a:buChar char="●"/>
            </a:pPr>
            <a:r>
              <a:rPr lang="en" sz="2400">
                <a:latin typeface="Arapey"/>
                <a:ea typeface="Arapey"/>
                <a:cs typeface="Arapey"/>
                <a:sym typeface="Arapey"/>
              </a:rPr>
              <a:t>Students provided with clear expectations to improve</a:t>
            </a:r>
          </a:p>
          <a:p>
            <a:pPr marL="457200" lvl="0" indent="-381000" rtl="0">
              <a:spcBef>
                <a:spcPts val="0"/>
              </a:spcBef>
              <a:buSzPct val="100000"/>
              <a:buFont typeface="Arapey"/>
              <a:buChar char="●"/>
            </a:pPr>
            <a:r>
              <a:rPr lang="en" sz="2400">
                <a:latin typeface="Arapey"/>
                <a:ea typeface="Arapey"/>
                <a:cs typeface="Arapey"/>
                <a:sym typeface="Arapey"/>
              </a:rPr>
              <a:t>Parents/ students hold each other accountable</a:t>
            </a:r>
          </a:p>
          <a:p>
            <a:pPr marL="457200" lvl="0" indent="-381000">
              <a:spcBef>
                <a:spcPts val="0"/>
              </a:spcBef>
              <a:buSzPct val="100000"/>
              <a:buFont typeface="Arapey"/>
              <a:buChar char="●"/>
            </a:pPr>
            <a:r>
              <a:rPr lang="en" sz="2400">
                <a:latin typeface="Arapey"/>
                <a:ea typeface="Arapey"/>
                <a:cs typeface="Arapey"/>
                <a:sym typeface="Arapey"/>
              </a:rPr>
              <a:t>Expedited academic counseling referrals</a:t>
            </a:r>
          </a:p>
        </p:txBody>
      </p:sp>
      <p:pic>
        <p:nvPicPr>
          <p:cNvPr id="240" name="Shape 240"/>
          <p:cNvPicPr preferRelativeResize="0"/>
          <p:nvPr/>
        </p:nvPicPr>
        <p:blipFill>
          <a:blip r:embed="rId3">
            <a:alphaModFix/>
          </a:blip>
          <a:stretch>
            <a:fillRect/>
          </a:stretch>
        </p:blipFill>
        <p:spPr>
          <a:xfrm>
            <a:off x="0" y="5188225"/>
            <a:ext cx="9143999" cy="967649"/>
          </a:xfrm>
          <a:prstGeom prst="rect">
            <a:avLst/>
          </a:prstGeom>
          <a:noFill/>
          <a:ln w="38100" cap="flat" cmpd="sng">
            <a:solidFill>
              <a:schemeClr val="dk2"/>
            </a:solidFill>
            <a:prstDash val="solid"/>
            <a:round/>
            <a:headEnd type="none" w="med" len="med"/>
            <a:tailEnd type="none" w="med" len="med"/>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44"/>
        <p:cNvGrpSpPr/>
        <p:nvPr/>
      </p:nvGrpSpPr>
      <p:grpSpPr>
        <a:xfrm>
          <a:off x="0" y="0"/>
          <a:ext cx="0" cy="0"/>
          <a:chOff x="0" y="0"/>
          <a:chExt cx="0" cy="0"/>
        </a:xfrm>
      </p:grpSpPr>
      <p:sp>
        <p:nvSpPr>
          <p:cNvPr id="245" name="Shape 245"/>
          <p:cNvSpPr txBox="1">
            <a:spLocks noGrp="1"/>
          </p:cNvSpPr>
          <p:nvPr>
            <p:ph type="ctrTitle"/>
          </p:nvPr>
        </p:nvSpPr>
        <p:spPr>
          <a:xfrm>
            <a:off x="3119550" y="665975"/>
            <a:ext cx="2904900" cy="1216200"/>
          </a:xfrm>
          <a:prstGeom prst="rect">
            <a:avLst/>
          </a:prstGeom>
          <a:ln w="381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6000" b="1">
                <a:latin typeface="Fredericka the Great"/>
                <a:ea typeface="Fredericka the Great"/>
                <a:cs typeface="Fredericka the Great"/>
                <a:sym typeface="Fredericka the Great"/>
              </a:rPr>
              <a:t>How</a:t>
            </a:r>
          </a:p>
        </p:txBody>
      </p:sp>
      <p:pic>
        <p:nvPicPr>
          <p:cNvPr id="246" name="Shape 246"/>
          <p:cNvPicPr preferRelativeResize="0"/>
          <p:nvPr/>
        </p:nvPicPr>
        <p:blipFill>
          <a:blip r:embed="rId3">
            <a:alphaModFix/>
          </a:blip>
          <a:stretch>
            <a:fillRect/>
          </a:stretch>
        </p:blipFill>
        <p:spPr>
          <a:xfrm>
            <a:off x="2266950" y="2466975"/>
            <a:ext cx="4610100" cy="3457575"/>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50"/>
        <p:cNvGrpSpPr/>
        <p:nvPr/>
      </p:nvGrpSpPr>
      <p:grpSpPr>
        <a:xfrm>
          <a:off x="0" y="0"/>
          <a:ext cx="0" cy="0"/>
          <a:chOff x="0" y="0"/>
          <a:chExt cx="0" cy="0"/>
        </a:xfrm>
      </p:grpSpPr>
      <p:sp>
        <p:nvSpPr>
          <p:cNvPr id="251" name="Shape 251"/>
          <p:cNvSpPr txBox="1">
            <a:spLocks noGrp="1"/>
          </p:cNvSpPr>
          <p:nvPr>
            <p:ph type="ctrTitle"/>
          </p:nvPr>
        </p:nvSpPr>
        <p:spPr>
          <a:xfrm>
            <a:off x="2787900" y="227325"/>
            <a:ext cx="3568200" cy="7407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algn="l" rtl="0">
              <a:spcBef>
                <a:spcPts val="0"/>
              </a:spcBef>
              <a:buNone/>
            </a:pPr>
            <a:r>
              <a:rPr lang="en" sz="3000">
                <a:latin typeface="Fredericka the Great"/>
                <a:ea typeface="Fredericka the Great"/>
                <a:cs typeface="Fredericka the Great"/>
                <a:sym typeface="Fredericka the Great"/>
              </a:rPr>
              <a:t>    Coordinator</a:t>
            </a:r>
          </a:p>
        </p:txBody>
      </p:sp>
      <p:sp>
        <p:nvSpPr>
          <p:cNvPr id="252" name="Shape 252"/>
          <p:cNvSpPr txBox="1"/>
          <p:nvPr/>
        </p:nvSpPr>
        <p:spPr>
          <a:xfrm>
            <a:off x="174300" y="1208050"/>
            <a:ext cx="4420500" cy="49953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Arapey"/>
              <a:buChar char="●"/>
            </a:pPr>
            <a:r>
              <a:rPr lang="en" sz="2400">
                <a:latin typeface="Arapey"/>
                <a:ea typeface="Arapey"/>
                <a:cs typeface="Arapey"/>
                <a:sym typeface="Arapey"/>
              </a:rPr>
              <a:t>Analytical and Data-driven </a:t>
            </a:r>
            <a:r>
              <a:rPr lang="en" sz="2400" i="1">
                <a:latin typeface="Arapey"/>
                <a:ea typeface="Arapey"/>
                <a:cs typeface="Arapey"/>
                <a:sym typeface="Arapey"/>
              </a:rPr>
              <a:t>(needs assessments, pre/post data, academic data, discipline data)</a:t>
            </a:r>
          </a:p>
          <a:p>
            <a:pPr marL="457200" lvl="0" indent="-381000" rtl="0">
              <a:spcBef>
                <a:spcPts val="0"/>
              </a:spcBef>
              <a:buSzPct val="100000"/>
              <a:buFont typeface="Arapey"/>
              <a:buChar char="●"/>
            </a:pPr>
            <a:r>
              <a:rPr lang="en" sz="2400">
                <a:latin typeface="Arapey"/>
                <a:ea typeface="Arapey"/>
                <a:cs typeface="Arapey"/>
                <a:sym typeface="Arapey"/>
              </a:rPr>
              <a:t>Knowledgeable of socio-emotional needs </a:t>
            </a:r>
            <a:r>
              <a:rPr lang="en" sz="2400" i="1">
                <a:latin typeface="Arapey"/>
                <a:ea typeface="Arapey"/>
                <a:cs typeface="Arapey"/>
                <a:sym typeface="Arapey"/>
              </a:rPr>
              <a:t>of targeted group</a:t>
            </a:r>
          </a:p>
          <a:p>
            <a:pPr marL="457200" lvl="0" indent="-381000" rtl="0">
              <a:spcBef>
                <a:spcPts val="0"/>
              </a:spcBef>
              <a:buSzPct val="100000"/>
              <a:buFont typeface="Arapey"/>
              <a:buChar char="●"/>
            </a:pPr>
            <a:r>
              <a:rPr lang="en" sz="2400">
                <a:latin typeface="Arapey"/>
                <a:ea typeface="Arapey"/>
                <a:cs typeface="Arapey"/>
                <a:sym typeface="Arapey"/>
              </a:rPr>
              <a:t>Knowledgeable of socio-emotional health issues</a:t>
            </a:r>
          </a:p>
          <a:p>
            <a:pPr marL="457200" lvl="0" indent="-381000" rtl="0">
              <a:spcBef>
                <a:spcPts val="0"/>
              </a:spcBef>
              <a:buSzPct val="100000"/>
              <a:buFont typeface="Arapey"/>
              <a:buChar char="●"/>
            </a:pPr>
            <a:r>
              <a:rPr lang="en" sz="2400">
                <a:latin typeface="Arapey"/>
                <a:ea typeface="Arapey"/>
                <a:cs typeface="Arapey"/>
                <a:sym typeface="Arapey"/>
              </a:rPr>
              <a:t>Knowledgeable of "macrosystem" issues </a:t>
            </a:r>
            <a:r>
              <a:rPr lang="en" sz="2400" i="1">
                <a:latin typeface="Arapey"/>
                <a:ea typeface="Arapey"/>
                <a:cs typeface="Arapey"/>
                <a:sym typeface="Arapey"/>
              </a:rPr>
              <a:t>that impact targeted group</a:t>
            </a:r>
          </a:p>
          <a:p>
            <a:pPr marL="457200" lvl="0" indent="-381000" rtl="0">
              <a:spcBef>
                <a:spcPts val="0"/>
              </a:spcBef>
              <a:buSzPct val="100000"/>
              <a:buFont typeface="Arapey"/>
              <a:buChar char="●"/>
            </a:pPr>
            <a:r>
              <a:rPr lang="en" sz="2400">
                <a:latin typeface="Arapey"/>
                <a:ea typeface="Arapey"/>
                <a:cs typeface="Arapey"/>
                <a:sym typeface="Arapey"/>
              </a:rPr>
              <a:t>Knowledgeable of historical context </a:t>
            </a:r>
            <a:r>
              <a:rPr lang="en" sz="2400" i="1">
                <a:latin typeface="Arapey"/>
                <a:ea typeface="Arapey"/>
                <a:cs typeface="Arapey"/>
                <a:sym typeface="Arapey"/>
              </a:rPr>
              <a:t>of targeted group</a:t>
            </a:r>
          </a:p>
          <a:p>
            <a:pPr lvl="0" rtl="0">
              <a:spcBef>
                <a:spcPts val="0"/>
              </a:spcBef>
              <a:buNone/>
            </a:pPr>
            <a:endParaRPr sz="1800">
              <a:latin typeface="Arapey"/>
              <a:ea typeface="Arapey"/>
              <a:cs typeface="Arapey"/>
              <a:sym typeface="Arapey"/>
            </a:endParaRPr>
          </a:p>
        </p:txBody>
      </p:sp>
      <p:pic>
        <p:nvPicPr>
          <p:cNvPr id="253" name="Shape 253"/>
          <p:cNvPicPr preferRelativeResize="0"/>
          <p:nvPr/>
        </p:nvPicPr>
        <p:blipFill>
          <a:blip r:embed="rId3">
            <a:alphaModFix/>
          </a:blip>
          <a:stretch>
            <a:fillRect/>
          </a:stretch>
        </p:blipFill>
        <p:spPr>
          <a:xfrm>
            <a:off x="4755649" y="1961624"/>
            <a:ext cx="3913026" cy="2934750"/>
          </a:xfrm>
          <a:prstGeom prst="rect">
            <a:avLst/>
          </a:prstGeom>
          <a:noFill/>
          <a:ln w="38100" cap="flat" cmpd="sng">
            <a:solidFill>
              <a:srgbClr val="000000"/>
            </a:solidFill>
            <a:prstDash val="solid"/>
            <a:round/>
            <a:headEnd type="none" w="med" len="med"/>
            <a:tailEnd type="none" w="med" len="med"/>
          </a:ln>
        </p:spPr>
      </p:pic>
      <p:sp>
        <p:nvSpPr>
          <p:cNvPr id="254" name="Shape 254"/>
          <p:cNvSpPr txBox="1"/>
          <p:nvPr/>
        </p:nvSpPr>
        <p:spPr>
          <a:xfrm>
            <a:off x="6356100" y="596265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58"/>
        <p:cNvGrpSpPr/>
        <p:nvPr/>
      </p:nvGrpSpPr>
      <p:grpSpPr>
        <a:xfrm>
          <a:off x="0" y="0"/>
          <a:ext cx="0" cy="0"/>
          <a:chOff x="0" y="0"/>
          <a:chExt cx="0" cy="0"/>
        </a:xfrm>
      </p:grpSpPr>
      <p:sp>
        <p:nvSpPr>
          <p:cNvPr id="259" name="Shape 259"/>
          <p:cNvSpPr txBox="1">
            <a:spLocks noGrp="1"/>
          </p:cNvSpPr>
          <p:nvPr>
            <p:ph type="ctrTitle"/>
          </p:nvPr>
        </p:nvSpPr>
        <p:spPr>
          <a:xfrm>
            <a:off x="1613050" y="655625"/>
            <a:ext cx="6007200" cy="6678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000" b="1">
                <a:latin typeface="Fredericka the Great"/>
                <a:ea typeface="Fredericka the Great"/>
                <a:cs typeface="Fredericka the Great"/>
                <a:sym typeface="Fredericka the Great"/>
              </a:rPr>
              <a:t>Coordinator's Data Literacy</a:t>
            </a:r>
          </a:p>
        </p:txBody>
      </p:sp>
      <p:sp>
        <p:nvSpPr>
          <p:cNvPr id="260" name="Shape 260"/>
          <p:cNvSpPr txBox="1"/>
          <p:nvPr/>
        </p:nvSpPr>
        <p:spPr>
          <a:xfrm>
            <a:off x="299100" y="1426300"/>
            <a:ext cx="8545800" cy="2962800"/>
          </a:xfrm>
          <a:prstGeom prst="rect">
            <a:avLst/>
          </a:prstGeom>
          <a:noFill/>
          <a:ln>
            <a:noFill/>
          </a:ln>
        </p:spPr>
        <p:txBody>
          <a:bodyPr lIns="91425" tIns="91425" rIns="91425" bIns="91425" anchor="t" anchorCtr="0">
            <a:noAutofit/>
          </a:bodyPr>
          <a:lstStyle/>
          <a:p>
            <a:pPr lvl="0" algn="l" rtl="0">
              <a:spcBef>
                <a:spcPts val="0"/>
              </a:spcBef>
              <a:buNone/>
            </a:pPr>
            <a:endParaRPr sz="2400">
              <a:solidFill>
                <a:schemeClr val="dk1"/>
              </a:solidFill>
              <a:latin typeface="Arapey"/>
              <a:ea typeface="Arapey"/>
              <a:cs typeface="Arapey"/>
              <a:sym typeface="Arapey"/>
            </a:endParaRPr>
          </a:p>
          <a:p>
            <a:pPr marL="4572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Must have access to data</a:t>
            </a:r>
          </a:p>
          <a:p>
            <a:pPr marL="4572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Identify relevant data </a:t>
            </a:r>
          </a:p>
          <a:p>
            <a:pPr marL="4572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Data tracking (BOY, MOY, EOY)</a:t>
            </a:r>
          </a:p>
          <a:p>
            <a:pPr marL="4572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Anecdotal data (teacher, social worker, counselor, parents) </a:t>
            </a:r>
          </a:p>
          <a:p>
            <a:pPr marL="457200" lvl="0" indent="-381000" rtl="0">
              <a:spcBef>
                <a:spcPts val="0"/>
              </a:spcBef>
              <a:buClr>
                <a:schemeClr val="dk1"/>
              </a:buClr>
              <a:buSzPct val="100000"/>
              <a:buFont typeface="Arapey"/>
              <a:buChar char="●"/>
            </a:pPr>
            <a:r>
              <a:rPr lang="en" sz="2400">
                <a:solidFill>
                  <a:schemeClr val="dk1"/>
                </a:solidFill>
                <a:latin typeface="Arapey"/>
                <a:ea typeface="Arapey"/>
                <a:cs typeface="Arapey"/>
                <a:sym typeface="Arapey"/>
              </a:rPr>
              <a:t>Communication with teachers </a:t>
            </a:r>
          </a:p>
          <a:p>
            <a:pPr lvl="0" rtl="0">
              <a:spcBef>
                <a:spcPts val="0"/>
              </a:spcBef>
              <a:buNone/>
            </a:pPr>
            <a:endParaRPr sz="2400">
              <a:solidFill>
                <a:schemeClr val="dk1"/>
              </a:solidFill>
              <a:latin typeface="Arapey"/>
              <a:ea typeface="Arapey"/>
              <a:cs typeface="Arapey"/>
              <a:sym typeface="Arapey"/>
            </a:endParaRPr>
          </a:p>
          <a:p>
            <a:pPr lvl="0" rtl="0">
              <a:spcBef>
                <a:spcPts val="0"/>
              </a:spcBef>
              <a:buNone/>
            </a:pPr>
            <a:endParaRPr sz="2400">
              <a:solidFill>
                <a:schemeClr val="dk1"/>
              </a:solidFill>
              <a:latin typeface="Arapey"/>
              <a:ea typeface="Arapey"/>
              <a:cs typeface="Arapey"/>
              <a:sym typeface="Arapey"/>
            </a:endParaRPr>
          </a:p>
          <a:p>
            <a:pPr lvl="0" algn="ctr" rt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p:txBody>
      </p:sp>
      <p:sp>
        <p:nvSpPr>
          <p:cNvPr id="261" name="Shape 261"/>
          <p:cNvSpPr txBox="1"/>
          <p:nvPr/>
        </p:nvSpPr>
        <p:spPr>
          <a:xfrm>
            <a:off x="6356100" y="596265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65"/>
        <p:cNvGrpSpPr/>
        <p:nvPr/>
      </p:nvGrpSpPr>
      <p:grpSpPr>
        <a:xfrm>
          <a:off x="0" y="0"/>
          <a:ext cx="0" cy="0"/>
          <a:chOff x="0" y="0"/>
          <a:chExt cx="0" cy="0"/>
        </a:xfrm>
      </p:grpSpPr>
      <p:sp>
        <p:nvSpPr>
          <p:cNvPr id="266" name="Shape 266"/>
          <p:cNvSpPr txBox="1">
            <a:spLocks noGrp="1"/>
          </p:cNvSpPr>
          <p:nvPr>
            <p:ph type="ctrTitle"/>
          </p:nvPr>
        </p:nvSpPr>
        <p:spPr>
          <a:xfrm>
            <a:off x="2157450" y="251325"/>
            <a:ext cx="4829100" cy="764700"/>
          </a:xfrm>
          <a:prstGeom prst="rect">
            <a:avLst/>
          </a:prstGeom>
          <a:noFill/>
          <a:ln w="38100" cap="flat" cmpd="sng">
            <a:solidFill>
              <a:srgbClr val="000000"/>
            </a:solidFill>
            <a:prstDash val="solid"/>
            <a:round/>
            <a:headEnd type="none" w="med" len="med"/>
            <a:tailEnd type="none" w="med" len="med"/>
          </a:ln>
        </p:spPr>
        <p:txBody>
          <a:bodyPr lIns="91425" tIns="91425" rIns="91425" bIns="91425" anchor="b" anchorCtr="0">
            <a:noAutofit/>
          </a:bodyPr>
          <a:lstStyle/>
          <a:p>
            <a:pPr lvl="0" algn="l" rtl="0">
              <a:spcBef>
                <a:spcPts val="0"/>
              </a:spcBef>
              <a:buClr>
                <a:srgbClr val="000000"/>
              </a:buClr>
              <a:buSzPct val="36666"/>
              <a:buFont typeface="Arial"/>
              <a:buNone/>
            </a:pPr>
            <a:r>
              <a:rPr lang="en" sz="3000">
                <a:latin typeface="Fredericka the Great"/>
                <a:ea typeface="Fredericka the Great"/>
                <a:cs typeface="Fredericka the Great"/>
                <a:sym typeface="Fredericka the Great"/>
              </a:rPr>
              <a:t>  Administrative Support</a:t>
            </a:r>
          </a:p>
        </p:txBody>
      </p:sp>
      <p:sp>
        <p:nvSpPr>
          <p:cNvPr id="267" name="Shape 267"/>
          <p:cNvSpPr txBox="1">
            <a:spLocks noGrp="1"/>
          </p:cNvSpPr>
          <p:nvPr>
            <p:ph type="subTitle" idx="1"/>
          </p:nvPr>
        </p:nvSpPr>
        <p:spPr>
          <a:xfrm>
            <a:off x="346000" y="1016024"/>
            <a:ext cx="4616400" cy="5499000"/>
          </a:xfrm>
          <a:prstGeom prst="rect">
            <a:avLst/>
          </a:prstGeom>
        </p:spPr>
        <p:txBody>
          <a:bodyPr lIns="91425" tIns="91425" rIns="91425" bIns="91425" anchor="t" anchorCtr="0">
            <a:noAutofit/>
          </a:bodyPr>
          <a:lstStyle/>
          <a:p>
            <a:pPr marL="0" lvl="0" indent="0" algn="l" rtl="0">
              <a:spcBef>
                <a:spcPts val="0"/>
              </a:spcBef>
              <a:buNone/>
            </a:pPr>
            <a:endParaRPr sz="2400">
              <a:solidFill>
                <a:schemeClr val="dk1"/>
              </a:solidFill>
              <a:latin typeface="Arapey"/>
              <a:ea typeface="Arapey"/>
              <a:cs typeface="Arapey"/>
              <a:sym typeface="Arapey"/>
            </a:endParaRP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Start small! First year is about trust building</a:t>
            </a: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Embrace transparency: share a clear vision, mission and action plan at BOY. Share data, challenges and accomplishments at EOY</a:t>
            </a:r>
          </a:p>
          <a:p>
            <a:pPr marL="457200" lvl="0" indent="-381000" algn="l">
              <a:spcBef>
                <a:spcPts val="0"/>
              </a:spcBef>
              <a:buClr>
                <a:schemeClr val="dk1"/>
              </a:buClr>
              <a:buSzPct val="100000"/>
              <a:buFont typeface="Arapey"/>
              <a:buChar char="●"/>
            </a:pPr>
            <a:r>
              <a:rPr lang="en" sz="2400">
                <a:solidFill>
                  <a:schemeClr val="dk1"/>
                </a:solidFill>
                <a:latin typeface="Arapey"/>
                <a:ea typeface="Arapey"/>
                <a:cs typeface="Arapey"/>
                <a:sym typeface="Arapey"/>
              </a:rPr>
              <a:t>Avoid the virtue of obscurity</a:t>
            </a:r>
          </a:p>
          <a:p>
            <a:pPr marL="457200" lvl="0" indent="-381000" algn="l">
              <a:spcBef>
                <a:spcPts val="0"/>
              </a:spcBef>
              <a:buClr>
                <a:schemeClr val="dk1"/>
              </a:buClr>
              <a:buSzPct val="100000"/>
              <a:buFont typeface="Arapey"/>
              <a:buChar char="●"/>
            </a:pPr>
            <a:r>
              <a:rPr lang="en" sz="2400">
                <a:solidFill>
                  <a:schemeClr val="dk1"/>
                </a:solidFill>
                <a:latin typeface="Arapey"/>
                <a:ea typeface="Arapey"/>
                <a:cs typeface="Arapey"/>
                <a:sym typeface="Arapey"/>
              </a:rPr>
              <a:t>Be consistent</a:t>
            </a:r>
          </a:p>
          <a:p>
            <a:pPr marL="457200" lvl="0" indent="-381000" algn="l">
              <a:spcBef>
                <a:spcPts val="0"/>
              </a:spcBef>
              <a:buClr>
                <a:schemeClr val="dk1"/>
              </a:buClr>
              <a:buSzPct val="100000"/>
              <a:buFont typeface="Arapey"/>
              <a:buChar char="●"/>
            </a:pPr>
            <a:r>
              <a:rPr lang="en" sz="2400">
                <a:solidFill>
                  <a:schemeClr val="dk1"/>
                </a:solidFill>
                <a:latin typeface="Arapey"/>
                <a:ea typeface="Arapey"/>
                <a:cs typeface="Arapey"/>
                <a:sym typeface="Arapey"/>
              </a:rPr>
              <a:t>Help transfer parent engagement to wider school</a:t>
            </a:r>
          </a:p>
          <a:p>
            <a:pPr lvl="0" algn="l" rtl="0">
              <a:spcBef>
                <a:spcPts val="0"/>
              </a:spcBef>
              <a:buNone/>
            </a:pPr>
            <a:endParaRPr sz="2400">
              <a:solidFill>
                <a:schemeClr val="dk1"/>
              </a:solidFill>
              <a:latin typeface="Arapey"/>
              <a:ea typeface="Arapey"/>
              <a:cs typeface="Arapey"/>
              <a:sym typeface="Arapey"/>
            </a:endParaRPr>
          </a:p>
          <a:p>
            <a:pPr lvl="0" algn="l" rtl="0">
              <a:spcBef>
                <a:spcPts val="0"/>
              </a:spcBef>
              <a:buNone/>
            </a:pPr>
            <a:endParaRPr sz="2400">
              <a:solidFill>
                <a:schemeClr val="dk1"/>
              </a:solidFill>
              <a:latin typeface="Arapey"/>
              <a:ea typeface="Arapey"/>
              <a:cs typeface="Arapey"/>
              <a:sym typeface="Arapey"/>
            </a:endParaRPr>
          </a:p>
        </p:txBody>
      </p:sp>
      <p:pic>
        <p:nvPicPr>
          <p:cNvPr id="268" name="Shape 268"/>
          <p:cNvPicPr preferRelativeResize="0"/>
          <p:nvPr/>
        </p:nvPicPr>
        <p:blipFill>
          <a:blip r:embed="rId3">
            <a:alphaModFix/>
          </a:blip>
          <a:stretch>
            <a:fillRect/>
          </a:stretch>
        </p:blipFill>
        <p:spPr>
          <a:xfrm>
            <a:off x="5136994" y="1413999"/>
            <a:ext cx="3527274" cy="4703047"/>
          </a:xfrm>
          <a:prstGeom prst="rect">
            <a:avLst/>
          </a:prstGeom>
          <a:noFill/>
          <a:ln w="76200" cap="flat" cmpd="sng">
            <a:solidFill>
              <a:schemeClr val="dk2"/>
            </a:solidFill>
            <a:prstDash val="solid"/>
            <a:round/>
            <a:headEnd type="none" w="med" len="med"/>
            <a:tailEnd type="none" w="med" len="med"/>
          </a:ln>
        </p:spPr>
      </p:pic>
      <p:sp>
        <p:nvSpPr>
          <p:cNvPr id="269" name="Shape 269"/>
          <p:cNvSpPr txBox="1"/>
          <p:nvPr/>
        </p:nvSpPr>
        <p:spPr>
          <a:xfrm>
            <a:off x="6312875" y="611705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94237" y="1002900"/>
            <a:ext cx="3840900" cy="663000"/>
          </a:xfrm>
          <a:prstGeom prst="rect">
            <a:avLst/>
          </a:prstGeom>
        </p:spPr>
        <p:txBody>
          <a:bodyPr lIns="91425" tIns="91425" rIns="91425" bIns="91425" anchor="b" anchorCtr="0">
            <a:noAutofit/>
          </a:bodyPr>
          <a:lstStyle/>
          <a:p>
            <a:pPr lvl="0">
              <a:spcBef>
                <a:spcPts val="0"/>
              </a:spcBef>
              <a:buNone/>
            </a:pPr>
            <a:r>
              <a:rPr lang="en" sz="3600" b="1">
                <a:latin typeface="Arapey"/>
                <a:ea typeface="Arapey"/>
                <a:cs typeface="Arapey"/>
                <a:sym typeface="Arapey"/>
              </a:rPr>
              <a:t>What is Mariposas?</a:t>
            </a:r>
          </a:p>
        </p:txBody>
      </p:sp>
      <p:sp>
        <p:nvSpPr>
          <p:cNvPr id="68" name="Shape 68"/>
          <p:cNvSpPr txBox="1">
            <a:spLocks noGrp="1"/>
          </p:cNvSpPr>
          <p:nvPr>
            <p:ph type="body" idx="1"/>
          </p:nvPr>
        </p:nvSpPr>
        <p:spPr>
          <a:xfrm>
            <a:off x="394250" y="1665900"/>
            <a:ext cx="3537600" cy="4522800"/>
          </a:xfrm>
          <a:prstGeom prst="rect">
            <a:avLst/>
          </a:prstGeom>
        </p:spPr>
        <p:txBody>
          <a:bodyPr lIns="91425" tIns="91425" rIns="91425" bIns="91425" anchor="t" anchorCtr="0">
            <a:noAutofit/>
          </a:bodyPr>
          <a:lstStyle/>
          <a:p>
            <a:pPr marL="457200" lvl="0" indent="-342900" rtl="0">
              <a:lnSpc>
                <a:spcPct val="115000"/>
              </a:lnSpc>
              <a:spcBef>
                <a:spcPts val="1000"/>
              </a:spcBef>
              <a:buClr>
                <a:schemeClr val="dk1"/>
              </a:buClr>
              <a:buSzPct val="100000"/>
              <a:buFont typeface="Arapey"/>
              <a:buChar char="●"/>
            </a:pPr>
            <a:r>
              <a:rPr lang="en" sz="1800">
                <a:solidFill>
                  <a:schemeClr val="dk1"/>
                </a:solidFill>
                <a:latin typeface="Arapey"/>
                <a:ea typeface="Arapey"/>
                <a:cs typeface="Arapey"/>
                <a:sym typeface="Arapey"/>
              </a:rPr>
              <a:t>Group empowering  young Latinas to take control of their academic performance and socio-emotional health</a:t>
            </a:r>
          </a:p>
          <a:p>
            <a:pPr marL="457200" lvl="0" indent="-342900" algn="l" rtl="0">
              <a:lnSpc>
                <a:spcPct val="115000"/>
              </a:lnSpc>
              <a:spcBef>
                <a:spcPts val="0"/>
              </a:spcBef>
              <a:buClr>
                <a:schemeClr val="dk1"/>
              </a:buClr>
              <a:buSzPct val="100000"/>
              <a:buFont typeface="Arapey"/>
              <a:buChar char="●"/>
            </a:pPr>
            <a:r>
              <a:rPr lang="en" sz="1800">
                <a:solidFill>
                  <a:schemeClr val="dk1"/>
                </a:solidFill>
                <a:latin typeface="Arapey"/>
                <a:ea typeface="Arapey"/>
                <a:cs typeface="Arapey"/>
                <a:sym typeface="Arapey"/>
              </a:rPr>
              <a:t>Culture, tradition, family history, and issues of the Latino diaspora as foundation</a:t>
            </a:r>
          </a:p>
          <a:p>
            <a:pPr marL="457200" lvl="0" indent="-342900" algn="l" rtl="0">
              <a:lnSpc>
                <a:spcPct val="115000"/>
              </a:lnSpc>
              <a:spcBef>
                <a:spcPts val="0"/>
              </a:spcBef>
              <a:buClr>
                <a:schemeClr val="dk1"/>
              </a:buClr>
              <a:buSzPct val="100000"/>
              <a:buFont typeface="Arapey"/>
              <a:buChar char="●"/>
            </a:pPr>
            <a:r>
              <a:rPr lang="en" sz="1800">
                <a:solidFill>
                  <a:schemeClr val="dk1"/>
                </a:solidFill>
                <a:latin typeface="Arapey"/>
                <a:ea typeface="Arapey"/>
                <a:cs typeface="Arapey"/>
                <a:sym typeface="Arapey"/>
              </a:rPr>
              <a:t>Data- driven  </a:t>
            </a:r>
          </a:p>
          <a:p>
            <a:pPr lvl="0" algn="l">
              <a:spcBef>
                <a:spcPts val="0"/>
              </a:spcBef>
              <a:buNone/>
            </a:pPr>
            <a:endParaRPr sz="1800">
              <a:solidFill>
                <a:schemeClr val="dk1"/>
              </a:solidFill>
              <a:latin typeface="Arapey"/>
              <a:ea typeface="Arapey"/>
              <a:cs typeface="Arapey"/>
              <a:sym typeface="Arapey"/>
            </a:endParaRPr>
          </a:p>
        </p:txBody>
      </p:sp>
      <p:pic>
        <p:nvPicPr>
          <p:cNvPr id="69" name="Shape 69"/>
          <p:cNvPicPr preferRelativeResize="0"/>
          <p:nvPr/>
        </p:nvPicPr>
        <p:blipFill>
          <a:blip r:embed="rId3">
            <a:alphaModFix/>
          </a:blip>
          <a:stretch>
            <a:fillRect/>
          </a:stretch>
        </p:blipFill>
        <p:spPr>
          <a:xfrm>
            <a:off x="4436061" y="792825"/>
            <a:ext cx="4017822" cy="3013374"/>
          </a:xfrm>
          <a:prstGeom prst="rect">
            <a:avLst/>
          </a:prstGeom>
          <a:noFill/>
          <a:ln w="76200" cap="flat" cmpd="sng">
            <a:solidFill>
              <a:srgbClr val="000000"/>
            </a:solidFill>
            <a:prstDash val="solid"/>
            <a:round/>
            <a:headEnd type="none" w="med" len="med"/>
            <a:tailEnd type="none" w="med" len="med"/>
          </a:ln>
        </p:spPr>
      </p:pic>
      <p:sp>
        <p:nvSpPr>
          <p:cNvPr id="70" name="Shape 70"/>
          <p:cNvSpPr txBox="1"/>
          <p:nvPr/>
        </p:nvSpPr>
        <p:spPr>
          <a:xfrm>
            <a:off x="3851625" y="3997625"/>
            <a:ext cx="5186700" cy="2421900"/>
          </a:xfrm>
          <a:prstGeom prst="rect">
            <a:avLst/>
          </a:prstGeom>
          <a:noFill/>
          <a:ln>
            <a:noFill/>
          </a:ln>
        </p:spPr>
        <p:txBody>
          <a:bodyPr lIns="91425" tIns="91425" rIns="91425" bIns="91425" anchor="t" anchorCtr="0">
            <a:noAutofit/>
          </a:bodyPr>
          <a:lstStyle/>
          <a:p>
            <a:pPr marL="457200" lvl="0" indent="-342900" rtl="0">
              <a:lnSpc>
                <a:spcPct val="115000"/>
              </a:lnSpc>
              <a:spcBef>
                <a:spcPts val="1000"/>
              </a:spcBef>
              <a:spcAft>
                <a:spcPts val="1600"/>
              </a:spcAft>
              <a:buClr>
                <a:schemeClr val="dk1"/>
              </a:buClr>
              <a:buSzPct val="100000"/>
              <a:buFont typeface="Arapey"/>
              <a:buChar char="●"/>
            </a:pPr>
            <a:r>
              <a:rPr lang="en" sz="1800">
                <a:solidFill>
                  <a:schemeClr val="dk1"/>
                </a:solidFill>
                <a:latin typeface="Arapey"/>
                <a:ea typeface="Arapey"/>
                <a:cs typeface="Arapey"/>
                <a:sym typeface="Arapey"/>
              </a:rPr>
              <a:t>Empowerment achieved through development of </a:t>
            </a:r>
            <a:r>
              <a:rPr lang="en" sz="1800" b="1">
                <a:solidFill>
                  <a:schemeClr val="dk1"/>
                </a:solidFill>
                <a:latin typeface="Arapey"/>
                <a:ea typeface="Arapey"/>
                <a:cs typeface="Arapey"/>
                <a:sym typeface="Arapey"/>
              </a:rPr>
              <a:t>civic ownership</a:t>
            </a:r>
          </a:p>
          <a:p>
            <a:pPr marL="457200" lvl="0" indent="-342900" rtl="0">
              <a:lnSpc>
                <a:spcPct val="115000"/>
              </a:lnSpc>
              <a:spcBef>
                <a:spcPts val="0"/>
              </a:spcBef>
              <a:spcAft>
                <a:spcPts val="1600"/>
              </a:spcAft>
              <a:buClr>
                <a:schemeClr val="dk1"/>
              </a:buClr>
              <a:buSzPct val="100000"/>
              <a:buFont typeface="Arapey"/>
              <a:buChar char="●"/>
            </a:pPr>
            <a:r>
              <a:rPr lang="en" sz="1800">
                <a:solidFill>
                  <a:schemeClr val="dk1"/>
                </a:solidFill>
                <a:latin typeface="Arapey"/>
                <a:ea typeface="Arapey"/>
                <a:cs typeface="Arapey"/>
                <a:sym typeface="Arapey"/>
              </a:rPr>
              <a:t>Parents are parallel participants and collaborators</a:t>
            </a:r>
          </a:p>
          <a:p>
            <a:pPr marL="457200" lvl="0" indent="-342900" rtl="0">
              <a:lnSpc>
                <a:spcPct val="115000"/>
              </a:lnSpc>
              <a:spcBef>
                <a:spcPts val="0"/>
              </a:spcBef>
              <a:spcAft>
                <a:spcPts val="1600"/>
              </a:spcAft>
              <a:buClr>
                <a:schemeClr val="dk1"/>
              </a:buClr>
              <a:buSzPct val="100000"/>
              <a:buFont typeface="Arapey"/>
              <a:buChar char="●"/>
            </a:pPr>
            <a:r>
              <a:rPr lang="en" sz="1800">
                <a:solidFill>
                  <a:schemeClr val="dk1"/>
                </a:solidFill>
                <a:latin typeface="Arapey"/>
                <a:ea typeface="Arapey"/>
                <a:cs typeface="Arapey"/>
                <a:sym typeface="Arapey"/>
              </a:rPr>
              <a:t>Exposure to national role models</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73"/>
        <p:cNvGrpSpPr/>
        <p:nvPr/>
      </p:nvGrpSpPr>
      <p:grpSpPr>
        <a:xfrm>
          <a:off x="0" y="0"/>
          <a:ext cx="0" cy="0"/>
          <a:chOff x="0" y="0"/>
          <a:chExt cx="0" cy="0"/>
        </a:xfrm>
      </p:grpSpPr>
      <p:sp>
        <p:nvSpPr>
          <p:cNvPr id="274" name="Shape 274"/>
          <p:cNvSpPr txBox="1">
            <a:spLocks noGrp="1"/>
          </p:cNvSpPr>
          <p:nvPr>
            <p:ph type="ctrTitle"/>
          </p:nvPr>
        </p:nvSpPr>
        <p:spPr>
          <a:xfrm>
            <a:off x="1589100" y="408125"/>
            <a:ext cx="5965800" cy="782100"/>
          </a:xfrm>
          <a:prstGeom prst="rect">
            <a:avLst/>
          </a:prstGeom>
          <a:ln>
            <a:noFill/>
          </a:ln>
        </p:spPr>
        <p:txBody>
          <a:bodyPr lIns="91425" tIns="91425" rIns="91425" bIns="91425" anchor="b" anchorCtr="0">
            <a:noAutofit/>
          </a:bodyPr>
          <a:lstStyle/>
          <a:p>
            <a:pPr lvl="0" rtl="0">
              <a:spcBef>
                <a:spcPts val="0"/>
              </a:spcBef>
              <a:buNone/>
            </a:pPr>
            <a:r>
              <a:rPr lang="en" sz="3000">
                <a:latin typeface="Fredericka the Great"/>
                <a:ea typeface="Fredericka the Great"/>
                <a:cs typeface="Fredericka the Great"/>
                <a:sym typeface="Fredericka the Great"/>
              </a:rPr>
              <a:t>Targeting Your Students</a:t>
            </a:r>
          </a:p>
        </p:txBody>
      </p:sp>
      <p:sp>
        <p:nvSpPr>
          <p:cNvPr id="275" name="Shape 275"/>
          <p:cNvSpPr txBox="1">
            <a:spLocks noGrp="1"/>
          </p:cNvSpPr>
          <p:nvPr>
            <p:ph type="subTitle" idx="1"/>
          </p:nvPr>
        </p:nvSpPr>
        <p:spPr>
          <a:xfrm>
            <a:off x="500700" y="1864125"/>
            <a:ext cx="4220100" cy="3465000"/>
          </a:xfrm>
          <a:prstGeom prst="rect">
            <a:avLst/>
          </a:prstGeom>
        </p:spPr>
        <p:txBody>
          <a:bodyPr lIns="91425" tIns="91425" rIns="91425" bIns="91425" anchor="t" anchorCtr="0">
            <a:noAutofit/>
          </a:bodyPr>
          <a:lstStyle/>
          <a:p>
            <a:pPr marL="457200" lvl="0" indent="-381000" algn="l" rtl="0">
              <a:spcBef>
                <a:spcPts val="0"/>
              </a:spcBef>
              <a:buSzPct val="100000"/>
              <a:buFont typeface="Raleway"/>
              <a:buChar char="●"/>
            </a:pPr>
            <a:r>
              <a:rPr lang="en" sz="2400">
                <a:solidFill>
                  <a:schemeClr val="dk1"/>
                </a:solidFill>
                <a:latin typeface="Arapey"/>
                <a:ea typeface="Arapey"/>
                <a:cs typeface="Arapey"/>
                <a:sym typeface="Arapey"/>
              </a:rPr>
              <a:t>Academic data </a:t>
            </a: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Discipline data</a:t>
            </a: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Anecdotal data</a:t>
            </a: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Consider each student's ecology carefully</a:t>
            </a:r>
          </a:p>
          <a:p>
            <a:pPr marL="457200" lvl="0" indent="-381000" algn="l" rtl="0">
              <a:spcBef>
                <a:spcPts val="0"/>
              </a:spcBef>
              <a:buClr>
                <a:schemeClr val="dk1"/>
              </a:buClr>
              <a:buSzPct val="100000"/>
              <a:buFont typeface="Arapey"/>
              <a:buChar char="●"/>
            </a:pPr>
            <a:r>
              <a:rPr lang="en" sz="2400">
                <a:solidFill>
                  <a:schemeClr val="dk1"/>
                </a:solidFill>
                <a:latin typeface="Arapey"/>
                <a:ea typeface="Arapey"/>
                <a:cs typeface="Arapey"/>
                <a:sym typeface="Arapey"/>
              </a:rPr>
              <a:t>Consider parental capacity for commitment </a:t>
            </a:r>
          </a:p>
        </p:txBody>
      </p:sp>
      <p:pic>
        <p:nvPicPr>
          <p:cNvPr id="276" name="Shape 276"/>
          <p:cNvPicPr preferRelativeResize="0"/>
          <p:nvPr/>
        </p:nvPicPr>
        <p:blipFill>
          <a:blip r:embed="rId3">
            <a:alphaModFix/>
          </a:blip>
          <a:stretch>
            <a:fillRect/>
          </a:stretch>
        </p:blipFill>
        <p:spPr>
          <a:xfrm>
            <a:off x="4922618" y="1864122"/>
            <a:ext cx="3523834" cy="3465000"/>
          </a:xfrm>
          <a:prstGeom prst="rect">
            <a:avLst/>
          </a:prstGeom>
          <a:noFill/>
          <a:ln w="38100" cap="flat" cmpd="sng">
            <a:solidFill>
              <a:srgbClr val="000000"/>
            </a:solidFill>
            <a:prstDash val="solid"/>
            <a:round/>
            <a:headEnd type="none" w="med" len="med"/>
            <a:tailEnd type="none" w="med" len="med"/>
          </a:ln>
        </p:spPr>
      </p:pic>
      <p:sp>
        <p:nvSpPr>
          <p:cNvPr id="277" name="Shape 277"/>
          <p:cNvSpPr txBox="1"/>
          <p:nvPr/>
        </p:nvSpPr>
        <p:spPr>
          <a:xfrm>
            <a:off x="6356100" y="596265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ctrTitle"/>
          </p:nvPr>
        </p:nvSpPr>
        <p:spPr>
          <a:xfrm>
            <a:off x="1797750" y="613700"/>
            <a:ext cx="5548500" cy="764700"/>
          </a:xfrm>
          <a:prstGeom prst="rect">
            <a:avLst/>
          </a:prstGeom>
          <a:noFill/>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000">
                <a:latin typeface="Fredericka the Great"/>
                <a:ea typeface="Fredericka the Great"/>
                <a:cs typeface="Fredericka the Great"/>
                <a:sym typeface="Fredericka the Great"/>
              </a:rPr>
              <a:t>Parent Information Meeting</a:t>
            </a:r>
          </a:p>
        </p:txBody>
      </p:sp>
      <p:sp>
        <p:nvSpPr>
          <p:cNvPr id="283" name="Shape 283"/>
          <p:cNvSpPr txBox="1"/>
          <p:nvPr/>
        </p:nvSpPr>
        <p:spPr>
          <a:xfrm>
            <a:off x="639450" y="1378400"/>
            <a:ext cx="7865100" cy="4862400"/>
          </a:xfrm>
          <a:prstGeom prst="rect">
            <a:avLst/>
          </a:prstGeom>
          <a:noFill/>
          <a:ln>
            <a:noFill/>
          </a:ln>
        </p:spPr>
        <p:txBody>
          <a:bodyPr lIns="91425" tIns="91425" rIns="91425" bIns="91425" anchor="t" anchorCtr="0">
            <a:noAutofit/>
          </a:bodyPr>
          <a:lstStyle/>
          <a:p>
            <a:pPr lvl="0" rtl="0">
              <a:spcBef>
                <a:spcPts val="0"/>
              </a:spcBef>
              <a:buNone/>
            </a:pPr>
            <a:endParaRPr sz="2400">
              <a:latin typeface="Arapey"/>
              <a:ea typeface="Arapey"/>
              <a:cs typeface="Arapey"/>
              <a:sym typeface="Arapey"/>
            </a:endParaRPr>
          </a:p>
          <a:p>
            <a:pPr marL="457200" lvl="0" indent="-381000" rtl="0">
              <a:spcBef>
                <a:spcPts val="0"/>
              </a:spcBef>
              <a:buSzPct val="100000"/>
              <a:buFont typeface="Arapey"/>
              <a:buChar char="●"/>
            </a:pPr>
            <a:r>
              <a:rPr lang="en" sz="2400">
                <a:latin typeface="Arapey"/>
                <a:ea typeface="Arapey"/>
                <a:cs typeface="Arapey"/>
                <a:sym typeface="Arapey"/>
              </a:rPr>
              <a:t>Childcare</a:t>
            </a:r>
          </a:p>
          <a:p>
            <a:pPr marL="457200" lvl="0" indent="-381000" rtl="0">
              <a:spcBef>
                <a:spcPts val="0"/>
              </a:spcBef>
              <a:buSzPct val="100000"/>
              <a:buFont typeface="Arapey"/>
              <a:buChar char="●"/>
            </a:pPr>
            <a:r>
              <a:rPr lang="en" sz="2400">
                <a:latin typeface="Arapey"/>
                <a:ea typeface="Arapey"/>
                <a:cs typeface="Arapey"/>
                <a:sym typeface="Arapey"/>
              </a:rPr>
              <a:t>Short needs assessment</a:t>
            </a:r>
          </a:p>
          <a:p>
            <a:pPr marL="457200" lvl="0" indent="-381000" rtl="0">
              <a:spcBef>
                <a:spcPts val="0"/>
              </a:spcBef>
              <a:buSzPct val="100000"/>
              <a:buFont typeface="Arapey"/>
              <a:buChar char="●"/>
            </a:pPr>
            <a:r>
              <a:rPr lang="en" sz="2400">
                <a:latin typeface="Arapey"/>
                <a:ea typeface="Arapey"/>
                <a:cs typeface="Arapey"/>
                <a:sym typeface="Arapey"/>
              </a:rPr>
              <a:t>Take-home packet</a:t>
            </a:r>
          </a:p>
          <a:p>
            <a:pPr marL="457200" lvl="0" indent="-381000" rtl="0">
              <a:spcBef>
                <a:spcPts val="0"/>
              </a:spcBef>
              <a:buSzPct val="100000"/>
              <a:buFont typeface="Arapey"/>
              <a:buChar char="●"/>
            </a:pPr>
            <a:r>
              <a:rPr lang="en" sz="2400">
                <a:latin typeface="Arapey"/>
                <a:ea typeface="Arapey"/>
                <a:cs typeface="Arapey"/>
                <a:sym typeface="Arapey"/>
              </a:rPr>
              <a:t>Visually engaging slides</a:t>
            </a:r>
          </a:p>
          <a:p>
            <a:pPr marL="457200" lvl="0" indent="-381000" rtl="0">
              <a:spcBef>
                <a:spcPts val="0"/>
              </a:spcBef>
              <a:buSzPct val="100000"/>
              <a:buFont typeface="Arapey"/>
              <a:buChar char="●"/>
            </a:pPr>
            <a:r>
              <a:rPr lang="en" sz="2400">
                <a:latin typeface="Arapey"/>
                <a:ea typeface="Arapey"/>
                <a:cs typeface="Arapey"/>
                <a:sym typeface="Arapey"/>
              </a:rPr>
              <a:t>Present targeted group data to parents (educational, socioemotional, etc)</a:t>
            </a:r>
          </a:p>
          <a:p>
            <a:pPr marL="457200" lvl="0" indent="-381000" rtl="0">
              <a:spcBef>
                <a:spcPts val="0"/>
              </a:spcBef>
              <a:buSzPct val="100000"/>
              <a:buFont typeface="Arapey"/>
              <a:buChar char="●"/>
            </a:pPr>
            <a:r>
              <a:rPr lang="en" sz="2400">
                <a:latin typeface="Arapey"/>
                <a:ea typeface="Arapey"/>
                <a:cs typeface="Arapey"/>
                <a:sym typeface="Arapey"/>
              </a:rPr>
              <a:t>General overview of curriculum</a:t>
            </a:r>
          </a:p>
          <a:p>
            <a:pPr marL="457200" lvl="0" indent="-381000" rtl="0">
              <a:spcBef>
                <a:spcPts val="0"/>
              </a:spcBef>
              <a:buSzPct val="100000"/>
              <a:buFont typeface="Arapey"/>
              <a:buChar char="●"/>
            </a:pPr>
            <a:r>
              <a:rPr lang="en" sz="2400">
                <a:latin typeface="Arapey"/>
                <a:ea typeface="Arapey"/>
                <a:cs typeface="Arapey"/>
                <a:sym typeface="Arapey"/>
              </a:rPr>
              <a:t>Requirements to be part of the group</a:t>
            </a:r>
          </a:p>
          <a:p>
            <a:pPr marL="457200" lvl="0" indent="-381000" rtl="0">
              <a:spcBef>
                <a:spcPts val="0"/>
              </a:spcBef>
              <a:buSzPct val="100000"/>
              <a:buFont typeface="Arapey"/>
              <a:buChar char="●"/>
            </a:pPr>
            <a:r>
              <a:rPr lang="en" sz="2400">
                <a:latin typeface="Arapey"/>
                <a:ea typeface="Arapey"/>
                <a:cs typeface="Arapey"/>
                <a:sym typeface="Arapey"/>
              </a:rPr>
              <a:t>It's an application, not a registration</a:t>
            </a:r>
          </a:p>
          <a:p>
            <a:pPr lvl="0" rtl="0">
              <a:spcBef>
                <a:spcPts val="0"/>
              </a:spcBef>
              <a:buNone/>
            </a:pPr>
            <a:endParaRPr sz="2400">
              <a:latin typeface="Arapey"/>
              <a:ea typeface="Arapey"/>
              <a:cs typeface="Arapey"/>
              <a:sym typeface="Arapey"/>
            </a:endParaRPr>
          </a:p>
          <a:p>
            <a:pPr lvl="0" rtl="0">
              <a:spcBef>
                <a:spcPts val="0"/>
              </a:spcBef>
              <a:buNone/>
            </a:pPr>
            <a:r>
              <a:rPr lang="en" sz="2400">
                <a:latin typeface="Arapey"/>
                <a:ea typeface="Arapey"/>
                <a:cs typeface="Arapey"/>
                <a:sym typeface="Arapey"/>
              </a:rPr>
              <a:t>             First meeting is about warm urgency and trust</a:t>
            </a:r>
          </a:p>
          <a:p>
            <a:pPr lvl="0">
              <a:spcBef>
                <a:spcPts val="0"/>
              </a:spcBef>
              <a:buNone/>
            </a:pPr>
            <a:endParaRPr sz="1800">
              <a:latin typeface="Arapey"/>
              <a:ea typeface="Arapey"/>
              <a:cs typeface="Arapey"/>
              <a:sym typeface="Arapey"/>
            </a:endParaRPr>
          </a:p>
        </p:txBody>
      </p:sp>
      <p:sp>
        <p:nvSpPr>
          <p:cNvPr id="284" name="Shape 284"/>
          <p:cNvSpPr txBox="1"/>
          <p:nvPr/>
        </p:nvSpPr>
        <p:spPr>
          <a:xfrm>
            <a:off x="6375150" y="611730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ctrTitle"/>
          </p:nvPr>
        </p:nvSpPr>
        <p:spPr>
          <a:xfrm>
            <a:off x="2517100" y="788675"/>
            <a:ext cx="4046100" cy="7449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a:spcBef>
                <a:spcPts val="0"/>
              </a:spcBef>
              <a:buNone/>
            </a:pPr>
            <a:r>
              <a:rPr lang="en" sz="3600">
                <a:latin typeface="Fredericka the Great"/>
                <a:ea typeface="Fredericka the Great"/>
                <a:cs typeface="Fredericka the Great"/>
                <a:sym typeface="Fredericka the Great"/>
              </a:rPr>
              <a:t>Technology </a:t>
            </a:r>
          </a:p>
        </p:txBody>
      </p:sp>
      <p:sp>
        <p:nvSpPr>
          <p:cNvPr id="290" name="Shape 290"/>
          <p:cNvSpPr txBox="1">
            <a:spLocks noGrp="1"/>
          </p:cNvSpPr>
          <p:nvPr>
            <p:ph type="subTitle" idx="1"/>
          </p:nvPr>
        </p:nvSpPr>
        <p:spPr>
          <a:xfrm>
            <a:off x="279850" y="1836553"/>
            <a:ext cx="8520600" cy="1918200"/>
          </a:xfrm>
          <a:prstGeom prst="rect">
            <a:avLst/>
          </a:prstGeom>
          <a:ln>
            <a:noFill/>
          </a:ln>
        </p:spPr>
        <p:txBody>
          <a:bodyPr lIns="91425" tIns="91425" rIns="91425" bIns="91425" anchor="t" anchorCtr="0">
            <a:noAutofit/>
          </a:bodyPr>
          <a:lstStyle/>
          <a:p>
            <a:pPr marL="457200" lvl="0" indent="-419100" algn="l" rtl="0">
              <a:spcBef>
                <a:spcPts val="0"/>
              </a:spcBef>
              <a:buClr>
                <a:srgbClr val="000000"/>
              </a:buClr>
              <a:buSzPct val="100000"/>
              <a:buFont typeface="Arapey"/>
              <a:buChar char="●"/>
            </a:pPr>
            <a:r>
              <a:rPr lang="en" sz="3000">
                <a:solidFill>
                  <a:srgbClr val="000000"/>
                </a:solidFill>
                <a:latin typeface="Arapey"/>
                <a:ea typeface="Arapey"/>
                <a:cs typeface="Arapey"/>
                <a:sym typeface="Arapey"/>
              </a:rPr>
              <a:t>Text, Whatsapp, FB access in application</a:t>
            </a:r>
          </a:p>
          <a:p>
            <a:pPr marL="457200" lvl="0" indent="-419100" algn="l" rtl="0">
              <a:spcBef>
                <a:spcPts val="0"/>
              </a:spcBef>
              <a:buClr>
                <a:srgbClr val="000000"/>
              </a:buClr>
              <a:buSzPct val="100000"/>
              <a:buFont typeface="Arapey"/>
              <a:buChar char="●"/>
            </a:pPr>
            <a:r>
              <a:rPr lang="en" sz="3000">
                <a:solidFill>
                  <a:srgbClr val="000000"/>
                </a:solidFill>
                <a:latin typeface="Arapey"/>
                <a:ea typeface="Arapey"/>
                <a:cs typeface="Arapey"/>
                <a:sym typeface="Arapey"/>
              </a:rPr>
              <a:t>Photo/video consent in application</a:t>
            </a:r>
          </a:p>
          <a:p>
            <a:pPr marL="457200" lvl="0" indent="-419100" algn="l" rtl="0">
              <a:spcBef>
                <a:spcPts val="0"/>
              </a:spcBef>
              <a:buClr>
                <a:srgbClr val="000000"/>
              </a:buClr>
              <a:buSzPct val="100000"/>
              <a:buFont typeface="Arapey"/>
              <a:buChar char="●"/>
            </a:pPr>
            <a:r>
              <a:rPr lang="en" sz="3000">
                <a:solidFill>
                  <a:srgbClr val="000000"/>
                </a:solidFill>
                <a:latin typeface="Arapey"/>
                <a:ea typeface="Arapey"/>
                <a:cs typeface="Arapey"/>
                <a:sym typeface="Arapey"/>
              </a:rPr>
              <a:t>Facebook group</a:t>
            </a:r>
          </a:p>
          <a:p>
            <a:pPr marL="457200" lvl="0" indent="-419100" algn="l" rtl="0">
              <a:spcBef>
                <a:spcPts val="0"/>
              </a:spcBef>
              <a:buClr>
                <a:srgbClr val="000000"/>
              </a:buClr>
              <a:buSzPct val="100000"/>
              <a:buFont typeface="Arapey"/>
              <a:buChar char="●"/>
            </a:pPr>
            <a:r>
              <a:rPr lang="en" sz="3000">
                <a:solidFill>
                  <a:srgbClr val="000000"/>
                </a:solidFill>
                <a:latin typeface="Arapey"/>
                <a:ea typeface="Arapey"/>
                <a:cs typeface="Arapey"/>
                <a:sym typeface="Arapey"/>
              </a:rPr>
              <a:t>Twitter</a:t>
            </a:r>
          </a:p>
          <a:p>
            <a:pPr lvl="0" algn="l" rtl="0">
              <a:spcBef>
                <a:spcPts val="0"/>
              </a:spcBef>
              <a:buNone/>
            </a:pPr>
            <a:endParaRPr sz="2400">
              <a:latin typeface="Arapey"/>
              <a:ea typeface="Arapey"/>
              <a:cs typeface="Arapey"/>
              <a:sym typeface="Arapey"/>
            </a:endParaRPr>
          </a:p>
          <a:p>
            <a:pPr lvl="0" algn="l" rtl="0">
              <a:spcBef>
                <a:spcPts val="0"/>
              </a:spcBef>
              <a:buNone/>
            </a:pPr>
            <a:endParaRPr sz="1800">
              <a:latin typeface="Arapey"/>
              <a:ea typeface="Arapey"/>
              <a:cs typeface="Arapey"/>
              <a:sym typeface="Arapey"/>
            </a:endParaRPr>
          </a:p>
          <a:p>
            <a:pPr lvl="0" algn="l">
              <a:spcBef>
                <a:spcPts val="0"/>
              </a:spcBef>
              <a:buNone/>
            </a:pPr>
            <a:endParaRPr sz="1800">
              <a:latin typeface="Arapey"/>
              <a:ea typeface="Arapey"/>
              <a:cs typeface="Arapey"/>
              <a:sym typeface="Arapey"/>
            </a:endParaRPr>
          </a:p>
        </p:txBody>
      </p:sp>
      <p:pic>
        <p:nvPicPr>
          <p:cNvPr id="291" name="Shape 291"/>
          <p:cNvPicPr preferRelativeResize="0"/>
          <p:nvPr/>
        </p:nvPicPr>
        <p:blipFill>
          <a:blip r:embed="rId3">
            <a:alphaModFix/>
          </a:blip>
          <a:stretch>
            <a:fillRect/>
          </a:stretch>
        </p:blipFill>
        <p:spPr>
          <a:xfrm>
            <a:off x="591900" y="4769187"/>
            <a:ext cx="1428750" cy="1190625"/>
          </a:xfrm>
          <a:prstGeom prst="rect">
            <a:avLst/>
          </a:prstGeom>
          <a:noFill/>
          <a:ln w="38100" cap="flat" cmpd="sng">
            <a:solidFill>
              <a:schemeClr val="dk2"/>
            </a:solidFill>
            <a:prstDash val="solid"/>
            <a:round/>
            <a:headEnd type="none" w="med" len="med"/>
            <a:tailEnd type="none" w="med" len="med"/>
          </a:ln>
        </p:spPr>
      </p:pic>
      <p:pic>
        <p:nvPicPr>
          <p:cNvPr id="292" name="Shape 292"/>
          <p:cNvPicPr preferRelativeResize="0"/>
          <p:nvPr/>
        </p:nvPicPr>
        <p:blipFill>
          <a:blip r:embed="rId4">
            <a:alphaModFix/>
          </a:blip>
          <a:stretch>
            <a:fillRect/>
          </a:stretch>
        </p:blipFill>
        <p:spPr>
          <a:xfrm>
            <a:off x="2732260" y="4769211"/>
            <a:ext cx="1938226" cy="1190624"/>
          </a:xfrm>
          <a:prstGeom prst="rect">
            <a:avLst/>
          </a:prstGeom>
          <a:noFill/>
          <a:ln w="38100" cap="flat" cmpd="sng">
            <a:solidFill>
              <a:schemeClr val="dk2"/>
            </a:solidFill>
            <a:prstDash val="solid"/>
            <a:round/>
            <a:headEnd type="none" w="med" len="med"/>
            <a:tailEnd type="none" w="med" len="med"/>
          </a:ln>
        </p:spPr>
      </p:pic>
      <p:pic>
        <p:nvPicPr>
          <p:cNvPr id="293" name="Shape 293"/>
          <p:cNvPicPr preferRelativeResize="0"/>
          <p:nvPr/>
        </p:nvPicPr>
        <p:blipFill>
          <a:blip r:embed="rId5">
            <a:alphaModFix/>
          </a:blip>
          <a:stretch>
            <a:fillRect/>
          </a:stretch>
        </p:blipFill>
        <p:spPr>
          <a:xfrm>
            <a:off x="5349637" y="4773950"/>
            <a:ext cx="1181100" cy="1181100"/>
          </a:xfrm>
          <a:prstGeom prst="rect">
            <a:avLst/>
          </a:prstGeom>
          <a:noFill/>
          <a:ln w="38100" cap="flat" cmpd="sng">
            <a:solidFill>
              <a:schemeClr val="dk2"/>
            </a:solidFill>
            <a:prstDash val="solid"/>
            <a:round/>
            <a:headEnd type="none" w="med" len="med"/>
            <a:tailEnd type="none" w="med" len="med"/>
          </a:ln>
        </p:spPr>
      </p:pic>
      <p:pic>
        <p:nvPicPr>
          <p:cNvPr id="294" name="Shape 294"/>
          <p:cNvPicPr preferRelativeResize="0"/>
          <p:nvPr/>
        </p:nvPicPr>
        <p:blipFill>
          <a:blip r:embed="rId6">
            <a:alphaModFix/>
          </a:blip>
          <a:stretch>
            <a:fillRect/>
          </a:stretch>
        </p:blipFill>
        <p:spPr>
          <a:xfrm>
            <a:off x="7209912" y="4788237"/>
            <a:ext cx="1152525" cy="1152525"/>
          </a:xfrm>
          <a:prstGeom prst="rect">
            <a:avLst/>
          </a:prstGeom>
          <a:noFill/>
          <a:ln w="38100" cap="flat" cmpd="sng">
            <a:solidFill>
              <a:schemeClr val="dk2"/>
            </a:solidFill>
            <a:prstDash val="solid"/>
            <a:round/>
            <a:headEnd type="none" w="med" len="med"/>
            <a:tailEnd type="none" w="med" len="med"/>
          </a:ln>
        </p:spPr>
      </p:pic>
      <p:sp>
        <p:nvSpPr>
          <p:cNvPr id="295" name="Shape 295"/>
          <p:cNvSpPr txBox="1"/>
          <p:nvPr/>
        </p:nvSpPr>
        <p:spPr>
          <a:xfrm>
            <a:off x="6449050" y="611730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299"/>
        <p:cNvGrpSpPr/>
        <p:nvPr/>
      </p:nvGrpSpPr>
      <p:grpSpPr>
        <a:xfrm>
          <a:off x="0" y="0"/>
          <a:ext cx="0" cy="0"/>
          <a:chOff x="0" y="0"/>
          <a:chExt cx="0" cy="0"/>
        </a:xfrm>
      </p:grpSpPr>
      <p:sp>
        <p:nvSpPr>
          <p:cNvPr id="300" name="Shape 300"/>
          <p:cNvSpPr txBox="1">
            <a:spLocks noGrp="1"/>
          </p:cNvSpPr>
          <p:nvPr>
            <p:ph type="ctrTitle"/>
          </p:nvPr>
        </p:nvSpPr>
        <p:spPr>
          <a:xfrm>
            <a:off x="2595300" y="395350"/>
            <a:ext cx="3953400" cy="754500"/>
          </a:xfrm>
          <a:prstGeom prst="rect">
            <a:avLst/>
          </a:prstGeom>
          <a:ln w="76200" cap="flat" cmpd="sng">
            <a:solidFill>
              <a:srgbClr val="00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600" b="1">
                <a:latin typeface="Fredericka the Great"/>
                <a:ea typeface="Fredericka the Great"/>
                <a:cs typeface="Fredericka the Great"/>
                <a:sym typeface="Fredericka the Great"/>
              </a:rPr>
              <a:t>Challenges</a:t>
            </a:r>
          </a:p>
        </p:txBody>
      </p:sp>
      <p:sp>
        <p:nvSpPr>
          <p:cNvPr id="301" name="Shape 301"/>
          <p:cNvSpPr txBox="1"/>
          <p:nvPr/>
        </p:nvSpPr>
        <p:spPr>
          <a:xfrm>
            <a:off x="429750" y="2071175"/>
            <a:ext cx="9040800" cy="35235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Arapey"/>
              <a:buChar char="●"/>
            </a:pPr>
            <a:r>
              <a:rPr lang="en" sz="2400">
                <a:latin typeface="Arapey"/>
                <a:ea typeface="Arapey"/>
                <a:cs typeface="Arapey"/>
                <a:sym typeface="Arapey"/>
              </a:rPr>
              <a:t>Funding</a:t>
            </a:r>
          </a:p>
          <a:p>
            <a:pPr marL="457200" lvl="0" indent="-381000" rtl="0">
              <a:spcBef>
                <a:spcPts val="0"/>
              </a:spcBef>
              <a:buSzPct val="100000"/>
              <a:buFont typeface="Arapey"/>
              <a:buChar char="●"/>
            </a:pPr>
            <a:r>
              <a:rPr lang="en" sz="2400">
                <a:latin typeface="Arapey"/>
                <a:ea typeface="Arapey"/>
                <a:cs typeface="Arapey"/>
                <a:sym typeface="Arapey"/>
              </a:rPr>
              <a:t>Staffing</a:t>
            </a:r>
          </a:p>
          <a:p>
            <a:pPr marL="457200" lvl="0" indent="-381000" rtl="0">
              <a:spcBef>
                <a:spcPts val="0"/>
              </a:spcBef>
              <a:buSzPct val="100000"/>
              <a:buFont typeface="Arapey"/>
              <a:buChar char="●"/>
            </a:pPr>
            <a:r>
              <a:rPr lang="en" sz="2400">
                <a:latin typeface="Arapey"/>
                <a:ea typeface="Arapey"/>
                <a:cs typeface="Arapey"/>
                <a:sym typeface="Arapey"/>
              </a:rPr>
              <a:t>Time</a:t>
            </a:r>
          </a:p>
          <a:p>
            <a:pPr marL="457200" lvl="0" indent="-381000" rtl="0">
              <a:spcBef>
                <a:spcPts val="0"/>
              </a:spcBef>
              <a:buSzPct val="100000"/>
              <a:buFont typeface="Arapey"/>
              <a:buChar char="●"/>
            </a:pPr>
            <a:r>
              <a:rPr lang="en" sz="2400">
                <a:latin typeface="Arapey"/>
                <a:ea typeface="Arapey"/>
                <a:cs typeface="Arapey"/>
                <a:sym typeface="Arapey"/>
              </a:rPr>
              <a:t>Space</a:t>
            </a:r>
          </a:p>
          <a:p>
            <a:pPr marL="457200" lvl="0" indent="-381000">
              <a:spcBef>
                <a:spcPts val="0"/>
              </a:spcBef>
              <a:buSzPct val="100000"/>
              <a:buFont typeface="Arapey"/>
              <a:buChar char="●"/>
            </a:pPr>
            <a:r>
              <a:rPr lang="en" sz="2400">
                <a:latin typeface="Arapey"/>
                <a:ea typeface="Arapey"/>
                <a:cs typeface="Arapey"/>
                <a:sym typeface="Arapey"/>
              </a:rPr>
              <a:t>Following students</a:t>
            </a:r>
          </a:p>
          <a:p>
            <a:pPr lvl="0">
              <a:spcBef>
                <a:spcPts val="0"/>
              </a:spcBef>
              <a:buNone/>
            </a:pPr>
            <a:endParaRPr sz="2400">
              <a:latin typeface="Arapey"/>
              <a:ea typeface="Arapey"/>
              <a:cs typeface="Arapey"/>
              <a:sym typeface="Arapey"/>
            </a:endParaRPr>
          </a:p>
          <a:p>
            <a:pPr lvl="0">
              <a:spcBef>
                <a:spcPts val="0"/>
              </a:spcBef>
              <a:buNone/>
            </a:pPr>
            <a:endParaRPr sz="2400">
              <a:latin typeface="Arapey"/>
              <a:ea typeface="Arapey"/>
              <a:cs typeface="Arapey"/>
              <a:sym typeface="Arapey"/>
            </a:endParaRPr>
          </a:p>
        </p:txBody>
      </p:sp>
      <p:pic>
        <p:nvPicPr>
          <p:cNvPr id="302" name="Shape 302"/>
          <p:cNvPicPr preferRelativeResize="0"/>
          <p:nvPr/>
        </p:nvPicPr>
        <p:blipFill>
          <a:blip r:embed="rId3">
            <a:alphaModFix/>
          </a:blip>
          <a:stretch>
            <a:fillRect/>
          </a:stretch>
        </p:blipFill>
        <p:spPr>
          <a:xfrm>
            <a:off x="3592301" y="1976625"/>
            <a:ext cx="4950123" cy="3712600"/>
          </a:xfrm>
          <a:prstGeom prst="rect">
            <a:avLst/>
          </a:prstGeom>
          <a:noFill/>
          <a:ln w="38100" cap="flat" cmpd="sng">
            <a:solidFill>
              <a:srgbClr val="000000"/>
            </a:solidFill>
            <a:prstDash val="solid"/>
            <a:round/>
            <a:headEnd type="none" w="med" len="med"/>
            <a:tailEnd type="none" w="med" len="med"/>
          </a:ln>
        </p:spPr>
      </p:pic>
      <p:sp>
        <p:nvSpPr>
          <p:cNvPr id="303" name="Shape 303"/>
          <p:cNvSpPr txBox="1"/>
          <p:nvPr/>
        </p:nvSpPr>
        <p:spPr>
          <a:xfrm>
            <a:off x="6356100" y="6117300"/>
            <a:ext cx="2351400" cy="740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latin typeface="Fredericka the Great"/>
                <a:ea typeface="Fredericka the Great"/>
                <a:cs typeface="Fredericka the Great"/>
                <a:sym typeface="Fredericka the Great"/>
              </a:rPr>
              <a:t>Why</a:t>
            </a:r>
            <a:r>
              <a:rPr lang="en" b="1">
                <a:solidFill>
                  <a:schemeClr val="dk1"/>
                </a:solidFill>
                <a:latin typeface="Fredericka the Great"/>
                <a:ea typeface="Fredericka the Great"/>
                <a:cs typeface="Fredericka the Great"/>
                <a:sym typeface="Fredericka the Great"/>
              </a:rPr>
              <a:t>	</a:t>
            </a:r>
            <a:r>
              <a:rPr lang="en">
                <a:solidFill>
                  <a:schemeClr val="dk1"/>
                </a:solidFill>
                <a:latin typeface="Fredericka the Great"/>
                <a:ea typeface="Fredericka the Great"/>
                <a:cs typeface="Fredericka the Great"/>
                <a:sym typeface="Fredericka the Great"/>
              </a:rPr>
              <a:t>   What 	</a:t>
            </a:r>
            <a:r>
              <a:rPr lang="en" b="1">
                <a:solidFill>
                  <a:schemeClr val="dk1"/>
                </a:solidFill>
                <a:latin typeface="Fredericka the Great"/>
                <a:ea typeface="Fredericka the Great"/>
                <a:cs typeface="Fredericka the Great"/>
                <a:sym typeface="Fredericka the Great"/>
              </a:rPr>
              <a:t>HOW</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74"/>
        <p:cNvGrpSpPr/>
        <p:nvPr/>
      </p:nvGrpSpPr>
      <p:grpSpPr>
        <a:xfrm>
          <a:off x="0" y="0"/>
          <a:ext cx="0" cy="0"/>
          <a:chOff x="0" y="0"/>
          <a:chExt cx="0" cy="0"/>
        </a:xfrm>
      </p:grpSpPr>
      <p:sp>
        <p:nvSpPr>
          <p:cNvPr id="75" name="Shape 75"/>
          <p:cNvSpPr txBox="1"/>
          <p:nvPr/>
        </p:nvSpPr>
        <p:spPr>
          <a:xfrm>
            <a:off x="1861900" y="265425"/>
            <a:ext cx="5259900" cy="667200"/>
          </a:xfrm>
          <a:prstGeom prst="rect">
            <a:avLst/>
          </a:prstGeom>
          <a:noFill/>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sz="3000">
                <a:latin typeface="Raleway"/>
                <a:ea typeface="Raleway"/>
                <a:cs typeface="Raleway"/>
                <a:sym typeface="Raleway"/>
              </a:rPr>
              <a:t> </a:t>
            </a:r>
            <a:r>
              <a:rPr lang="en" sz="3000" b="1">
                <a:latin typeface="Arapey"/>
                <a:ea typeface="Arapey"/>
                <a:cs typeface="Arapey"/>
                <a:sym typeface="Arapey"/>
              </a:rPr>
              <a:t> </a:t>
            </a:r>
            <a:r>
              <a:rPr lang="en" sz="3000" b="1">
                <a:latin typeface="Fredericka the Great"/>
                <a:ea typeface="Fredericka the Great"/>
                <a:cs typeface="Fredericka the Great"/>
                <a:sym typeface="Fredericka the Great"/>
              </a:rPr>
              <a:t>Why share?</a:t>
            </a:r>
          </a:p>
        </p:txBody>
      </p:sp>
      <p:sp>
        <p:nvSpPr>
          <p:cNvPr id="76" name="Shape 76"/>
          <p:cNvSpPr txBox="1"/>
          <p:nvPr/>
        </p:nvSpPr>
        <p:spPr>
          <a:xfrm>
            <a:off x="309250" y="1164825"/>
            <a:ext cx="8726100" cy="39783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Arapey"/>
              <a:buChar char="●"/>
            </a:pPr>
            <a:r>
              <a:rPr lang="en" sz="2400">
                <a:latin typeface="Arapey"/>
                <a:ea typeface="Arapey"/>
                <a:cs typeface="Arapey"/>
                <a:sym typeface="Arapey"/>
              </a:rPr>
              <a:t>Academic growth  </a:t>
            </a:r>
          </a:p>
          <a:p>
            <a:pPr marL="457200" lvl="0" indent="-381000" rtl="0">
              <a:spcBef>
                <a:spcPts val="0"/>
              </a:spcBef>
              <a:buSzPct val="100000"/>
              <a:buFont typeface="Arapey"/>
              <a:buChar char="●"/>
            </a:pPr>
            <a:r>
              <a:rPr lang="en" sz="2400">
                <a:latin typeface="Arapey"/>
                <a:ea typeface="Arapey"/>
                <a:cs typeface="Arapey"/>
                <a:sym typeface="Arapey"/>
              </a:rPr>
              <a:t>Near-perfect attendance students and parents</a:t>
            </a:r>
          </a:p>
          <a:p>
            <a:pPr marL="457200" lvl="0" indent="-381000" rtl="0">
              <a:spcBef>
                <a:spcPts val="0"/>
              </a:spcBef>
              <a:buSzPct val="100000"/>
              <a:buFont typeface="Arapey"/>
              <a:buChar char="●"/>
            </a:pPr>
            <a:r>
              <a:rPr lang="en" sz="2400">
                <a:latin typeface="Arapey"/>
                <a:ea typeface="Arapey"/>
                <a:cs typeface="Arapey"/>
                <a:sym typeface="Arapey"/>
              </a:rPr>
              <a:t>Improvement in behavior, communication, participation</a:t>
            </a:r>
          </a:p>
          <a:p>
            <a:pPr marL="457200" lvl="0" indent="-381000" rtl="0">
              <a:spcBef>
                <a:spcPts val="0"/>
              </a:spcBef>
              <a:buSzPct val="100000"/>
              <a:buFont typeface="Arapey"/>
              <a:buChar char="●"/>
            </a:pPr>
            <a:r>
              <a:rPr lang="en" sz="2400">
                <a:latin typeface="Arapey"/>
                <a:ea typeface="Arapey"/>
                <a:cs typeface="Arapey"/>
                <a:sym typeface="Arapey"/>
              </a:rPr>
              <a:t>Increased parent engagement in general school activities</a:t>
            </a:r>
          </a:p>
          <a:p>
            <a:pPr marL="457200" lvl="0" indent="-381000" rtl="0">
              <a:spcBef>
                <a:spcPts val="0"/>
              </a:spcBef>
              <a:buSzPct val="100000"/>
              <a:buFont typeface="Arapey"/>
              <a:buChar char="●"/>
            </a:pPr>
            <a:r>
              <a:rPr lang="en" sz="2400">
                <a:latin typeface="Arapey"/>
                <a:ea typeface="Arapey"/>
                <a:cs typeface="Arapey"/>
                <a:sym typeface="Arapey"/>
              </a:rPr>
              <a:t>Parents become advocates</a:t>
            </a:r>
          </a:p>
          <a:p>
            <a:pPr marL="457200" lvl="0" indent="-381000" rtl="0">
              <a:spcBef>
                <a:spcPts val="0"/>
              </a:spcBef>
              <a:buSzPct val="100000"/>
              <a:buFont typeface="Arapey"/>
              <a:buChar char="●"/>
            </a:pPr>
            <a:r>
              <a:rPr lang="en" sz="2400">
                <a:latin typeface="Arapey"/>
                <a:ea typeface="Arapey"/>
                <a:cs typeface="Arapey"/>
                <a:sym typeface="Arapey"/>
              </a:rPr>
              <a:t>Program can be tailored to other populations</a:t>
            </a:r>
          </a:p>
          <a:p>
            <a:pPr lvl="0" rtl="0">
              <a:spcBef>
                <a:spcPts val="0"/>
              </a:spcBef>
              <a:buNone/>
            </a:pPr>
            <a:endParaRPr sz="2400">
              <a:latin typeface="Arapey"/>
              <a:ea typeface="Arapey"/>
              <a:cs typeface="Arapey"/>
              <a:sym typeface="Arapey"/>
            </a:endParaRPr>
          </a:p>
          <a:p>
            <a:pPr lvl="0" rtl="0">
              <a:spcBef>
                <a:spcPts val="0"/>
              </a:spcBef>
              <a:buNone/>
            </a:pPr>
            <a:endParaRPr sz="2400">
              <a:latin typeface="Arapey"/>
              <a:ea typeface="Arapey"/>
              <a:cs typeface="Arapey"/>
              <a:sym typeface="Arapey"/>
            </a:endParaRPr>
          </a:p>
        </p:txBody>
      </p:sp>
      <p:pic>
        <p:nvPicPr>
          <p:cNvPr id="77" name="Shape 77"/>
          <p:cNvPicPr preferRelativeResize="0"/>
          <p:nvPr/>
        </p:nvPicPr>
        <p:blipFill>
          <a:blip r:embed="rId3">
            <a:alphaModFix/>
          </a:blip>
          <a:stretch>
            <a:fillRect/>
          </a:stretch>
        </p:blipFill>
        <p:spPr>
          <a:xfrm>
            <a:off x="2596799" y="3690875"/>
            <a:ext cx="3950401" cy="2865674"/>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1041750" y="418950"/>
            <a:ext cx="6734400" cy="1216200"/>
          </a:xfrm>
          <a:prstGeom prst="rect">
            <a:avLst/>
          </a:prstGeom>
          <a:ln>
            <a:noFill/>
          </a:ln>
        </p:spPr>
        <p:txBody>
          <a:bodyPr lIns="91425" tIns="91425" rIns="91425" bIns="91425" anchor="b" anchorCtr="0">
            <a:noAutofit/>
          </a:bodyPr>
          <a:lstStyle/>
          <a:p>
            <a:pPr lvl="0" rtl="0">
              <a:spcBef>
                <a:spcPts val="0"/>
              </a:spcBef>
              <a:buNone/>
            </a:pPr>
            <a:r>
              <a:rPr lang="en" sz="6000" b="1">
                <a:latin typeface="Fredericka the Great"/>
                <a:ea typeface="Fredericka the Great"/>
                <a:cs typeface="Fredericka the Great"/>
                <a:sym typeface="Fredericka the Great"/>
              </a:rPr>
              <a:t>WHY</a:t>
            </a:r>
          </a:p>
        </p:txBody>
      </p:sp>
      <p:pic>
        <p:nvPicPr>
          <p:cNvPr id="83" name="Shape 83"/>
          <p:cNvPicPr preferRelativeResize="0"/>
          <p:nvPr/>
        </p:nvPicPr>
        <p:blipFill>
          <a:blip r:embed="rId3">
            <a:alphaModFix/>
          </a:blip>
          <a:stretch>
            <a:fillRect/>
          </a:stretch>
        </p:blipFill>
        <p:spPr>
          <a:xfrm>
            <a:off x="1797007" y="1635149"/>
            <a:ext cx="5549972" cy="4303400"/>
          </a:xfrm>
          <a:prstGeom prst="rect">
            <a:avLst/>
          </a:prstGeom>
          <a:noFill/>
          <a:ln w="381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87"/>
        <p:cNvGrpSpPr/>
        <p:nvPr/>
      </p:nvGrpSpPr>
      <p:grpSpPr>
        <a:xfrm>
          <a:off x="0" y="0"/>
          <a:ext cx="0" cy="0"/>
          <a:chOff x="0" y="0"/>
          <a:chExt cx="0" cy="0"/>
        </a:xfrm>
      </p:grpSpPr>
      <p:sp>
        <p:nvSpPr>
          <p:cNvPr id="88" name="Shape 88"/>
          <p:cNvSpPr txBox="1"/>
          <p:nvPr/>
        </p:nvSpPr>
        <p:spPr>
          <a:xfrm>
            <a:off x="1861900" y="248275"/>
            <a:ext cx="5259900" cy="667200"/>
          </a:xfrm>
          <a:prstGeom prst="rect">
            <a:avLst/>
          </a:prstGeom>
          <a:noFill/>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a:latin typeface="Raleway"/>
                <a:ea typeface="Raleway"/>
                <a:cs typeface="Raleway"/>
                <a:sym typeface="Raleway"/>
              </a:rPr>
              <a:t> </a:t>
            </a:r>
            <a:r>
              <a:rPr lang="en" sz="3000" b="1">
                <a:latin typeface="Arapey"/>
                <a:ea typeface="Arapey"/>
                <a:cs typeface="Arapey"/>
                <a:sym typeface="Arapey"/>
              </a:rPr>
              <a:t> </a:t>
            </a:r>
            <a:r>
              <a:rPr lang="en" sz="3000" b="1">
                <a:latin typeface="Fredericka the Great"/>
                <a:ea typeface="Fredericka the Great"/>
                <a:cs typeface="Fredericka the Great"/>
                <a:sym typeface="Fredericka the Great"/>
              </a:rPr>
              <a:t>National trends</a:t>
            </a:r>
          </a:p>
        </p:txBody>
      </p:sp>
      <p:sp>
        <p:nvSpPr>
          <p:cNvPr id="89" name="Shape 89"/>
          <p:cNvSpPr txBox="1"/>
          <p:nvPr/>
        </p:nvSpPr>
        <p:spPr>
          <a:xfrm>
            <a:off x="207000" y="1151200"/>
            <a:ext cx="8937000" cy="4563900"/>
          </a:xfrm>
          <a:prstGeom prst="rect">
            <a:avLst/>
          </a:prstGeom>
          <a:solidFill>
            <a:srgbClr val="EAA176"/>
          </a:solidFill>
          <a:ln>
            <a:noFill/>
          </a:ln>
        </p:spPr>
        <p:txBody>
          <a:bodyPr lIns="91425" tIns="91425" rIns="91425" bIns="91425" anchor="t" anchorCtr="0">
            <a:noAutofit/>
          </a:bodyPr>
          <a:lstStyle/>
          <a:p>
            <a:pPr lvl="0">
              <a:spcBef>
                <a:spcPts val="0"/>
              </a:spcBef>
              <a:buNone/>
            </a:pPr>
            <a:endParaRPr sz="2400">
              <a:latin typeface="Arapey"/>
              <a:ea typeface="Arapey"/>
              <a:cs typeface="Arapey"/>
              <a:sym typeface="Arapey"/>
            </a:endParaRPr>
          </a:p>
          <a:p>
            <a:pPr lvl="0" rtl="0">
              <a:spcBef>
                <a:spcPts val="0"/>
              </a:spcBef>
              <a:buNone/>
            </a:pPr>
            <a:r>
              <a:rPr lang="en" sz="2400">
                <a:latin typeface="Arapey"/>
                <a:ea typeface="Arapey"/>
                <a:cs typeface="Arapey"/>
                <a:sym typeface="Arapey"/>
              </a:rPr>
              <a:t>In the context of projected growth (2050):</a:t>
            </a:r>
          </a:p>
          <a:p>
            <a:pPr marL="457200" lvl="0" indent="-381000" rtl="0">
              <a:spcBef>
                <a:spcPts val="0"/>
              </a:spcBef>
              <a:buSzPct val="100000"/>
              <a:buFont typeface="Arapey"/>
              <a:buChar char="●"/>
            </a:pPr>
            <a:r>
              <a:rPr lang="en" sz="2400">
                <a:latin typeface="Arapey"/>
                <a:ea typeface="Arapey"/>
                <a:cs typeface="Arapey"/>
                <a:sym typeface="Arapey"/>
              </a:rPr>
              <a:t>⅓ of Latinas don't expect to achieve educational goals</a:t>
            </a:r>
          </a:p>
          <a:p>
            <a:pPr marL="457200" lvl="0" indent="-381000">
              <a:spcBef>
                <a:spcPts val="0"/>
              </a:spcBef>
              <a:buSzPct val="100000"/>
              <a:buFont typeface="Arapey"/>
              <a:buChar char="●"/>
            </a:pPr>
            <a:r>
              <a:rPr lang="en" sz="2400">
                <a:latin typeface="Arapey"/>
                <a:ea typeface="Arapey"/>
                <a:cs typeface="Arapey"/>
                <a:sym typeface="Arapey"/>
              </a:rPr>
              <a:t>14% dropout rate</a:t>
            </a:r>
          </a:p>
          <a:p>
            <a:pPr marL="457200" lvl="0" indent="-381000" rtl="0">
              <a:spcBef>
                <a:spcPts val="0"/>
              </a:spcBef>
              <a:buSzPct val="100000"/>
              <a:buFont typeface="Arapey"/>
              <a:buChar char="●"/>
            </a:pPr>
            <a:r>
              <a:rPr lang="en" sz="2400">
                <a:latin typeface="Arapey"/>
                <a:ea typeface="Arapey"/>
                <a:cs typeface="Arapey"/>
                <a:sym typeface="Arapey"/>
              </a:rPr>
              <a:t>Highest teen pregnancy rate of any racial group</a:t>
            </a:r>
          </a:p>
          <a:p>
            <a:pPr marL="457200" lvl="0" indent="-381000" rtl="0">
              <a:spcBef>
                <a:spcPts val="0"/>
              </a:spcBef>
              <a:buSzPct val="100000"/>
              <a:buFont typeface="Arapey"/>
              <a:buChar char="●"/>
            </a:pPr>
            <a:r>
              <a:rPr lang="en" sz="2400">
                <a:latin typeface="Arapey"/>
                <a:ea typeface="Arapey"/>
                <a:cs typeface="Arapey"/>
                <a:sym typeface="Arapey"/>
              </a:rPr>
              <a:t>Highest rate of suicidal behaviors of all youth groups</a:t>
            </a:r>
          </a:p>
          <a:p>
            <a:pPr marL="457200" lvl="0" indent="-381000" rtl="0">
              <a:spcBef>
                <a:spcPts val="0"/>
              </a:spcBef>
              <a:buSzPct val="100000"/>
              <a:buFont typeface="Arapey"/>
              <a:buChar char="●"/>
            </a:pPr>
            <a:r>
              <a:rPr lang="en" sz="2400">
                <a:latin typeface="Arapey"/>
                <a:ea typeface="Arapey"/>
                <a:cs typeface="Arapey"/>
                <a:sym typeface="Arapey"/>
              </a:rPr>
              <a:t>Higher rates of mental health issues than</a:t>
            </a:r>
          </a:p>
          <a:p>
            <a:pPr marL="457200" lvl="0" indent="-381000" rtl="0">
              <a:spcBef>
                <a:spcPts val="0"/>
              </a:spcBef>
              <a:buSzPct val="100000"/>
              <a:buFont typeface="Arapey"/>
              <a:buChar char="●"/>
            </a:pPr>
            <a:r>
              <a:rPr lang="en" sz="2400" b="1">
                <a:latin typeface="Arapey"/>
                <a:ea typeface="Arapey"/>
                <a:cs typeface="Arapey"/>
                <a:sym typeface="Arapey"/>
              </a:rPr>
              <a:t>48%</a:t>
            </a:r>
            <a:r>
              <a:rPr lang="en" sz="2400">
                <a:latin typeface="Arapey"/>
                <a:ea typeface="Arapey"/>
                <a:cs typeface="Arapey"/>
                <a:sym typeface="Arapey"/>
              </a:rPr>
              <a:t> of Latino eligible voters turned out to vote</a:t>
            </a:r>
          </a:p>
          <a:p>
            <a:pPr marL="457200" lvl="0" indent="-381000" rtl="0">
              <a:spcBef>
                <a:spcPts val="0"/>
              </a:spcBef>
              <a:buSzPct val="100000"/>
              <a:buFont typeface="Arapey"/>
              <a:buChar char="●"/>
            </a:pPr>
            <a:r>
              <a:rPr lang="en" sz="2400" b="1">
                <a:solidFill>
                  <a:srgbClr val="333333"/>
                </a:solidFill>
                <a:latin typeface="Arapey"/>
                <a:ea typeface="Arapey"/>
                <a:cs typeface="Arapey"/>
                <a:sym typeface="Arapey"/>
              </a:rPr>
              <a:t>16%</a:t>
            </a:r>
            <a:r>
              <a:rPr lang="en" sz="2400">
                <a:solidFill>
                  <a:srgbClr val="333333"/>
                </a:solidFill>
                <a:latin typeface="Arapey"/>
                <a:ea typeface="Arapey"/>
                <a:cs typeface="Arapey"/>
                <a:sym typeface="Arapey"/>
              </a:rPr>
              <a:t> of Latinos vs. </a:t>
            </a:r>
            <a:r>
              <a:rPr lang="en" sz="2400" b="1">
                <a:solidFill>
                  <a:srgbClr val="333333"/>
                </a:solidFill>
                <a:latin typeface="Arapey"/>
                <a:ea typeface="Arapey"/>
                <a:cs typeface="Arapey"/>
                <a:sym typeface="Arapey"/>
              </a:rPr>
              <a:t>27%</a:t>
            </a:r>
            <a:r>
              <a:rPr lang="en" sz="2400">
                <a:solidFill>
                  <a:srgbClr val="333333"/>
                </a:solidFill>
                <a:latin typeface="Arapey"/>
                <a:ea typeface="Arapey"/>
                <a:cs typeface="Arapey"/>
                <a:sym typeface="Arapey"/>
              </a:rPr>
              <a:t> of non-Latinos regularly volunteer</a:t>
            </a:r>
          </a:p>
          <a:p>
            <a:pPr lvl="0" rtl="0">
              <a:spcBef>
                <a:spcPts val="0"/>
              </a:spcBef>
              <a:buNone/>
            </a:pPr>
            <a:endParaRPr sz="2400">
              <a:solidFill>
                <a:srgbClr val="333333"/>
              </a:solidFill>
              <a:latin typeface="Arapey"/>
              <a:ea typeface="Arapey"/>
              <a:cs typeface="Arapey"/>
              <a:sym typeface="Arapey"/>
            </a:endParaRPr>
          </a:p>
          <a:p>
            <a:pPr lvl="0">
              <a:spcBef>
                <a:spcPts val="0"/>
              </a:spcBef>
              <a:buNone/>
            </a:pPr>
            <a:endParaRPr b="1">
              <a:latin typeface="Arapey"/>
              <a:ea typeface="Arapey"/>
              <a:cs typeface="Arapey"/>
              <a:sym typeface="Arapey"/>
            </a:endParaRPr>
          </a:p>
          <a:p>
            <a:pPr lvl="0">
              <a:spcBef>
                <a:spcPts val="0"/>
              </a:spcBef>
              <a:buNone/>
            </a:pPr>
            <a:endParaRPr b="1">
              <a:latin typeface="Arapey"/>
              <a:ea typeface="Arapey"/>
              <a:cs typeface="Arapey"/>
              <a:sym typeface="Arapey"/>
            </a:endParaRPr>
          </a:p>
          <a:p>
            <a:pPr lvl="0">
              <a:spcBef>
                <a:spcPts val="0"/>
              </a:spcBef>
              <a:buNone/>
            </a:pPr>
            <a:r>
              <a:rPr lang="en" b="1">
                <a:latin typeface="Arapey"/>
                <a:ea typeface="Arapey"/>
                <a:cs typeface="Arapey"/>
                <a:sym typeface="Arapey"/>
              </a:rPr>
              <a:t>Sources:</a:t>
            </a:r>
          </a:p>
          <a:p>
            <a:pPr lvl="0">
              <a:spcBef>
                <a:spcPts val="0"/>
              </a:spcBef>
              <a:buNone/>
            </a:pPr>
            <a:r>
              <a:rPr lang="en" b="1">
                <a:latin typeface="Arapey"/>
                <a:ea typeface="Arapey"/>
                <a:cs typeface="Arapey"/>
                <a:sym typeface="Arapey"/>
              </a:rPr>
              <a:t>U.S. Census</a:t>
            </a:r>
          </a:p>
          <a:p>
            <a:pPr lvl="0" rtl="0">
              <a:spcBef>
                <a:spcPts val="0"/>
              </a:spcBef>
              <a:buNone/>
            </a:pPr>
            <a:r>
              <a:rPr lang="en" b="1">
                <a:latin typeface="Arapey"/>
                <a:ea typeface="Arapey"/>
                <a:cs typeface="Arapey"/>
                <a:sym typeface="Arapey"/>
              </a:rPr>
              <a:t>Listening to Latinas: Barriers to HIgh School Graduation, National Womem's Law Center and Mexican American Legal Defense and Educational Fund </a:t>
            </a:r>
          </a:p>
          <a:p>
            <a:pPr lvl="0" rtl="0">
              <a:lnSpc>
                <a:spcPct val="112500"/>
              </a:lnSpc>
              <a:spcBef>
                <a:spcPts val="0"/>
              </a:spcBef>
              <a:spcAft>
                <a:spcPts val="2600"/>
              </a:spcAft>
              <a:buNone/>
            </a:pPr>
            <a:r>
              <a:rPr lang="en" b="1">
                <a:solidFill>
                  <a:schemeClr val="dk1"/>
                </a:solidFill>
                <a:latin typeface="Arapey"/>
                <a:ea typeface="Arapey"/>
                <a:cs typeface="Arapey"/>
                <a:sym typeface="Arapey"/>
              </a:rPr>
              <a:t>Mental Health: Culture, Race, and Ethnicity: A Supplement to Mental Health: A Report of the Surgeon General</a:t>
            </a:r>
          </a:p>
          <a:p>
            <a:pPr lvl="0" rtl="0">
              <a:lnSpc>
                <a:spcPct val="112500"/>
              </a:lnSpc>
              <a:spcBef>
                <a:spcPts val="0"/>
              </a:spcBef>
              <a:spcAft>
                <a:spcPts val="2600"/>
              </a:spcAft>
              <a:buClr>
                <a:schemeClr val="dk1"/>
              </a:buClr>
              <a:buFont typeface="Arial"/>
              <a:buNone/>
            </a:pPr>
            <a:endParaRPr b="1">
              <a:solidFill>
                <a:schemeClr val="dk1"/>
              </a:solidFill>
              <a:latin typeface="Arapey"/>
              <a:ea typeface="Arapey"/>
              <a:cs typeface="Arapey"/>
              <a:sym typeface="Arapey"/>
            </a:endParaRPr>
          </a:p>
          <a:p>
            <a:pPr lvl="0" rtl="0">
              <a:spcBef>
                <a:spcPts val="0"/>
              </a:spcBef>
              <a:buNone/>
            </a:pPr>
            <a:endParaRPr sz="2400">
              <a:solidFill>
                <a:srgbClr val="333333"/>
              </a:solidFill>
              <a:latin typeface="Arapey"/>
              <a:ea typeface="Arapey"/>
              <a:cs typeface="Arapey"/>
              <a:sym typeface="Arapey"/>
            </a:endParaRPr>
          </a:p>
          <a:p>
            <a:pPr lvl="0" rtl="0">
              <a:spcBef>
                <a:spcPts val="0"/>
              </a:spcBef>
              <a:buNone/>
            </a:pPr>
            <a:endParaRPr>
              <a:latin typeface="Raleway"/>
              <a:ea typeface="Raleway"/>
              <a:cs typeface="Raleway"/>
              <a:sym typeface="Raleway"/>
            </a:endParaRPr>
          </a:p>
        </p:txBody>
      </p:sp>
      <p:sp>
        <p:nvSpPr>
          <p:cNvPr id="90" name="Shape 90"/>
          <p:cNvSpPr txBox="1"/>
          <p:nvPr/>
        </p:nvSpPr>
        <p:spPr>
          <a:xfrm>
            <a:off x="3417450" y="6510300"/>
            <a:ext cx="2516100" cy="347700"/>
          </a:xfrm>
          <a:prstGeom prst="rect">
            <a:avLst/>
          </a:prstGeom>
          <a:noFill/>
          <a:ln>
            <a:noFill/>
          </a:ln>
        </p:spPr>
        <p:txBody>
          <a:bodyPr lIns="91425" tIns="91425" rIns="91425" bIns="91425" anchor="t" anchorCtr="0">
            <a:noAutofit/>
          </a:bodyPr>
          <a:lstStyle/>
          <a:p>
            <a:pPr lvl="0" rtl="0">
              <a:spcBef>
                <a:spcPts val="0"/>
              </a:spcBef>
              <a:buNone/>
            </a:pPr>
            <a:r>
              <a:rPr lang="en" b="1">
                <a:latin typeface="Fredericka the Great"/>
                <a:ea typeface="Fredericka the Great"/>
                <a:cs typeface="Fredericka the Great"/>
                <a:sym typeface="Fredericka the Great"/>
              </a:rPr>
              <a:t>WHY	</a:t>
            </a:r>
            <a:r>
              <a:rPr lang="en">
                <a:latin typeface="Fredericka the Great"/>
                <a:ea typeface="Fredericka the Great"/>
                <a:cs typeface="Fredericka the Great"/>
                <a:sym typeface="Fredericka the Great"/>
              </a:rPr>
              <a:t>	What		How</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2EAEA"/>
        </a:solidFill>
        <a:effectLst/>
      </p:bgPr>
    </p:bg>
    <p:spTree>
      <p:nvGrpSpPr>
        <p:cNvPr id="1" name="Shape 94"/>
        <p:cNvGrpSpPr/>
        <p:nvPr/>
      </p:nvGrpSpPr>
      <p:grpSpPr>
        <a:xfrm>
          <a:off x="0" y="0"/>
          <a:ext cx="0" cy="0"/>
          <a:chOff x="0" y="0"/>
          <a:chExt cx="0" cy="0"/>
        </a:xfrm>
      </p:grpSpPr>
      <p:sp>
        <p:nvSpPr>
          <p:cNvPr id="95" name="Shape 95"/>
          <p:cNvSpPr txBox="1"/>
          <p:nvPr/>
        </p:nvSpPr>
        <p:spPr>
          <a:xfrm>
            <a:off x="3254250" y="256925"/>
            <a:ext cx="3050700" cy="639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3600" b="1">
                <a:solidFill>
                  <a:schemeClr val="dk1"/>
                </a:solidFill>
                <a:latin typeface="Arapey"/>
                <a:ea typeface="Arapey"/>
                <a:cs typeface="Arapey"/>
                <a:sym typeface="Arapey"/>
              </a:rPr>
              <a:t>4th Grade Data</a:t>
            </a:r>
          </a:p>
        </p:txBody>
      </p:sp>
      <p:sp>
        <p:nvSpPr>
          <p:cNvPr id="96" name="Shape 96"/>
          <p:cNvSpPr txBox="1"/>
          <p:nvPr/>
        </p:nvSpPr>
        <p:spPr>
          <a:xfrm>
            <a:off x="431250" y="1222025"/>
            <a:ext cx="5150400" cy="508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4th Grade</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National NAEP Math</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2015- 24%	</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2013- 24</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2011- 22%</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		</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District EOG Math</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2015- 43.4%</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2014- 41.3%</a:t>
            </a:r>
          </a:p>
          <a:p>
            <a:pPr marL="0" marR="0" lvl="0" indent="0" algn="l" rtl="0">
              <a:lnSpc>
                <a:spcPct val="100000"/>
              </a:lnSpc>
              <a:spcBef>
                <a:spcPts val="0"/>
              </a:spcBef>
              <a:spcAft>
                <a:spcPts val="0"/>
              </a:spcAft>
              <a:buNone/>
            </a:pPr>
            <a:endParaRPr sz="2400">
              <a:solidFill>
                <a:schemeClr val="dk1"/>
              </a:solidFill>
              <a:latin typeface="Arapey"/>
              <a:ea typeface="Arapey"/>
              <a:cs typeface="Arapey"/>
              <a:sym typeface="Arapey"/>
            </a:endParaRP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School EOG Math</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2015- 23.3%</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2014- 26.7%</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00"/>
        <p:cNvGrpSpPr/>
        <p:nvPr/>
      </p:nvGrpSpPr>
      <p:grpSpPr>
        <a:xfrm>
          <a:off x="0" y="0"/>
          <a:ext cx="0" cy="0"/>
          <a:chOff x="0" y="0"/>
          <a:chExt cx="0" cy="0"/>
        </a:xfrm>
      </p:grpSpPr>
      <p:sp>
        <p:nvSpPr>
          <p:cNvPr id="101" name="Shape 101"/>
          <p:cNvSpPr txBox="1"/>
          <p:nvPr/>
        </p:nvSpPr>
        <p:spPr>
          <a:xfrm>
            <a:off x="311700" y="1152475"/>
            <a:ext cx="3249300" cy="4648200"/>
          </a:xfrm>
          <a:prstGeom prst="rect">
            <a:avLst/>
          </a:prstGeom>
          <a:noFill/>
          <a:ln>
            <a:noFill/>
          </a:ln>
        </p:spPr>
        <p:txBody>
          <a:bodyPr lIns="91425" tIns="91425" rIns="91425" bIns="91425" anchor="t" anchorCtr="0">
            <a:noAutofit/>
          </a:bodyPr>
          <a:lstStyle/>
          <a:p>
            <a:pPr lvl="0" rtl="0">
              <a:spcBef>
                <a:spcPts val="0"/>
              </a:spcBef>
              <a:buNone/>
            </a:pPr>
            <a:r>
              <a:rPr lang="en" sz="2400">
                <a:solidFill>
                  <a:schemeClr val="dk1"/>
                </a:solidFill>
                <a:latin typeface="Arapey"/>
                <a:ea typeface="Arapey"/>
                <a:cs typeface="Arapey"/>
                <a:sym typeface="Arapey"/>
              </a:rPr>
              <a:t>4th Grade</a:t>
            </a:r>
          </a:p>
          <a:p>
            <a:pPr lvl="0" rtl="0">
              <a:spcBef>
                <a:spcPts val="0"/>
              </a:spcBef>
              <a:buNone/>
            </a:pPr>
            <a:r>
              <a:rPr lang="en" sz="2400">
                <a:solidFill>
                  <a:schemeClr val="dk1"/>
                </a:solidFill>
                <a:latin typeface="Arapey"/>
                <a:ea typeface="Arapey"/>
                <a:cs typeface="Arapey"/>
                <a:sym typeface="Arapey"/>
              </a:rPr>
              <a:t>National NAEP Reading </a:t>
            </a:r>
          </a:p>
          <a:p>
            <a:pPr lvl="0" rtl="0">
              <a:spcBef>
                <a:spcPts val="0"/>
              </a:spcBef>
              <a:buNone/>
            </a:pPr>
            <a:r>
              <a:rPr lang="en" sz="2400">
                <a:solidFill>
                  <a:schemeClr val="dk1"/>
                </a:solidFill>
                <a:latin typeface="Arapey"/>
                <a:ea typeface="Arapey"/>
                <a:cs typeface="Arapey"/>
                <a:sym typeface="Arapey"/>
              </a:rPr>
              <a:t>2015- 18%	</a:t>
            </a:r>
          </a:p>
          <a:p>
            <a:pPr lvl="0" rtl="0">
              <a:spcBef>
                <a:spcPts val="0"/>
              </a:spcBef>
              <a:buNone/>
            </a:pPr>
            <a:r>
              <a:rPr lang="en" sz="2400">
                <a:solidFill>
                  <a:schemeClr val="dk1"/>
                </a:solidFill>
                <a:latin typeface="Arapey"/>
                <a:ea typeface="Arapey"/>
                <a:cs typeface="Arapey"/>
                <a:sym typeface="Arapey"/>
              </a:rPr>
              <a:t>2013- 17%</a:t>
            </a:r>
          </a:p>
          <a:p>
            <a:pPr lvl="0" rtl="0">
              <a:spcBef>
                <a:spcPts val="0"/>
              </a:spcBef>
              <a:buNone/>
            </a:pPr>
            <a:r>
              <a:rPr lang="en" sz="2400">
                <a:solidFill>
                  <a:schemeClr val="dk1"/>
                </a:solidFill>
                <a:latin typeface="Arapey"/>
                <a:ea typeface="Arapey"/>
                <a:cs typeface="Arapey"/>
                <a:sym typeface="Arapey"/>
              </a:rPr>
              <a:t>2011- 16%</a:t>
            </a:r>
          </a:p>
          <a:p>
            <a:pPr lvl="0" rtl="0">
              <a:spcBef>
                <a:spcPts val="0"/>
              </a:spcBef>
              <a:buNone/>
            </a:pPr>
            <a:r>
              <a:rPr lang="en" sz="2400">
                <a:solidFill>
                  <a:srgbClr val="000000"/>
                </a:solidFill>
                <a:highlight>
                  <a:srgbClr val="FFFFFF"/>
                </a:highlight>
              </a:rPr>
              <a:t>		</a:t>
            </a:r>
          </a:p>
          <a:p>
            <a:pPr lvl="0" rtl="0">
              <a:spcBef>
                <a:spcPts val="0"/>
              </a:spcBef>
              <a:buNone/>
            </a:pPr>
            <a:endParaRPr sz="2400">
              <a:highlight>
                <a:srgbClr val="FFFFFF"/>
              </a:highlight>
            </a:endParaRP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District EOG Reading</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2015- 42.8%</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2014- 35%</a:t>
            </a:r>
          </a:p>
          <a:p>
            <a:pPr marL="0" marR="0" lvl="0" indent="0" algn="l" rtl="0">
              <a:lnSpc>
                <a:spcPct val="100000"/>
              </a:lnSpc>
              <a:spcBef>
                <a:spcPts val="0"/>
              </a:spcBef>
              <a:spcAft>
                <a:spcPts val="0"/>
              </a:spcAft>
              <a:buNone/>
            </a:pPr>
            <a:endParaRPr sz="2400">
              <a:solidFill>
                <a:schemeClr val="dk1"/>
              </a:solidFill>
              <a:latin typeface="Arapey"/>
              <a:ea typeface="Arapey"/>
              <a:cs typeface="Arapey"/>
              <a:sym typeface="Arapey"/>
            </a:endParaRP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School EOG Reading</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2015- 20%</a:t>
            </a:r>
          </a:p>
          <a:p>
            <a:pPr marL="0" marR="0" lvl="0" indent="0" algn="l" rtl="0">
              <a:lnSpc>
                <a:spcPct val="100000"/>
              </a:lnSpc>
              <a:spcBef>
                <a:spcPts val="0"/>
              </a:spcBef>
              <a:spcAft>
                <a:spcPts val="0"/>
              </a:spcAft>
              <a:buNone/>
            </a:pPr>
            <a:r>
              <a:rPr lang="en" sz="2400">
                <a:solidFill>
                  <a:schemeClr val="dk1"/>
                </a:solidFill>
                <a:latin typeface="Arapey"/>
                <a:ea typeface="Arapey"/>
                <a:cs typeface="Arapey"/>
                <a:sym typeface="Arapey"/>
              </a:rPr>
              <a:t>2014- 23.3%</a:t>
            </a:r>
          </a:p>
        </p:txBody>
      </p:sp>
      <p:sp>
        <p:nvSpPr>
          <p:cNvPr id="102" name="Shape 102"/>
          <p:cNvSpPr txBox="1"/>
          <p:nvPr/>
        </p:nvSpPr>
        <p:spPr>
          <a:xfrm>
            <a:off x="3091800" y="341225"/>
            <a:ext cx="2960400" cy="639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sz="3600" b="1">
                <a:solidFill>
                  <a:schemeClr val="dk1"/>
                </a:solidFill>
                <a:latin typeface="Arapey"/>
                <a:ea typeface="Arapey"/>
                <a:cs typeface="Arapey"/>
                <a:sym typeface="Arapey"/>
              </a:rPr>
              <a:t>4th Grade Data</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A176"/>
        </a:solidFill>
        <a:effectLst/>
      </p:bgPr>
    </p:bg>
    <p:spTree>
      <p:nvGrpSpPr>
        <p:cNvPr id="1" name="Shape 106"/>
        <p:cNvGrpSpPr/>
        <p:nvPr/>
      </p:nvGrpSpPr>
      <p:grpSpPr>
        <a:xfrm>
          <a:off x="0" y="0"/>
          <a:ext cx="0" cy="0"/>
          <a:chOff x="0" y="0"/>
          <a:chExt cx="0" cy="0"/>
        </a:xfrm>
      </p:grpSpPr>
      <p:sp>
        <p:nvSpPr>
          <p:cNvPr id="107" name="Shape 107"/>
          <p:cNvSpPr txBox="1"/>
          <p:nvPr/>
        </p:nvSpPr>
        <p:spPr>
          <a:xfrm>
            <a:off x="3019525" y="449975"/>
            <a:ext cx="3549600" cy="670200"/>
          </a:xfrm>
          <a:prstGeom prst="rect">
            <a:avLst/>
          </a:prstGeom>
          <a:noFill/>
          <a:ln w="76200"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a:latin typeface="Raleway"/>
                <a:ea typeface="Raleway"/>
                <a:cs typeface="Raleway"/>
                <a:sym typeface="Raleway"/>
              </a:rPr>
              <a:t> </a:t>
            </a:r>
            <a:r>
              <a:rPr lang="en" sz="3000">
                <a:latin typeface="Fredericka the Great"/>
                <a:ea typeface="Fredericka the Great"/>
                <a:cs typeface="Fredericka the Great"/>
                <a:sym typeface="Fredericka the Great"/>
              </a:rPr>
              <a:t> </a:t>
            </a:r>
            <a:r>
              <a:rPr lang="en" sz="3000" b="1">
                <a:latin typeface="Fredericka the Great"/>
                <a:ea typeface="Fredericka the Great"/>
                <a:cs typeface="Fredericka the Great"/>
                <a:sym typeface="Fredericka the Great"/>
              </a:rPr>
              <a:t>FPG Bilingue</a:t>
            </a:r>
          </a:p>
        </p:txBody>
      </p:sp>
      <p:sp>
        <p:nvSpPr>
          <p:cNvPr id="108" name="Shape 108"/>
          <p:cNvSpPr txBox="1"/>
          <p:nvPr/>
        </p:nvSpPr>
        <p:spPr>
          <a:xfrm>
            <a:off x="687775" y="1459500"/>
            <a:ext cx="8937000" cy="3939000"/>
          </a:xfrm>
          <a:prstGeom prst="rect">
            <a:avLst/>
          </a:prstGeom>
          <a:noFill/>
          <a:ln>
            <a:noFill/>
          </a:ln>
        </p:spPr>
        <p:txBody>
          <a:bodyPr lIns="91425" tIns="91425" rIns="91425" bIns="91425" anchor="t" anchorCtr="0">
            <a:noAutofit/>
          </a:bodyPr>
          <a:lstStyle/>
          <a:p>
            <a:pPr marL="457200" lvl="0" indent="-419100">
              <a:spcBef>
                <a:spcPts val="0"/>
              </a:spcBef>
              <a:buSzPct val="100000"/>
              <a:buFont typeface="Arapey"/>
              <a:buChar char="●"/>
            </a:pPr>
            <a:r>
              <a:rPr lang="en" sz="3000">
                <a:latin typeface="Arapey"/>
                <a:ea typeface="Arapey"/>
                <a:cs typeface="Arapey"/>
                <a:sym typeface="Arapey"/>
              </a:rPr>
              <a:t>Our school:</a:t>
            </a:r>
          </a:p>
          <a:p>
            <a:pPr lvl="0" indent="457200" rtl="0">
              <a:spcBef>
                <a:spcPts val="0"/>
              </a:spcBef>
              <a:buNone/>
            </a:pPr>
            <a:r>
              <a:rPr lang="en" sz="3000">
                <a:latin typeface="Arapey"/>
                <a:ea typeface="Arapey"/>
                <a:cs typeface="Arapey"/>
                <a:sym typeface="Arapey"/>
              </a:rPr>
              <a:t>Prek-5th TWI Dual Language Spanish/English</a:t>
            </a:r>
          </a:p>
          <a:p>
            <a:pPr lvl="0" rtl="0">
              <a:spcBef>
                <a:spcPts val="0"/>
              </a:spcBef>
              <a:buNone/>
            </a:pPr>
            <a:endParaRPr sz="3000">
              <a:latin typeface="Arapey"/>
              <a:ea typeface="Arapey"/>
              <a:cs typeface="Arapey"/>
              <a:sym typeface="Arapey"/>
            </a:endParaRPr>
          </a:p>
          <a:p>
            <a:pPr marL="457200" lvl="0" indent="-419100">
              <a:spcBef>
                <a:spcPts val="0"/>
              </a:spcBef>
              <a:buSzPct val="100000"/>
              <a:buFont typeface="Arapey"/>
              <a:buChar char="●"/>
            </a:pPr>
            <a:r>
              <a:rPr lang="en" sz="3000">
                <a:latin typeface="Arapey"/>
                <a:ea typeface="Arapey"/>
                <a:cs typeface="Arapey"/>
                <a:sym typeface="Arapey"/>
              </a:rPr>
              <a:t>Our population:</a:t>
            </a:r>
          </a:p>
          <a:p>
            <a:pPr marL="914400" lvl="1" indent="-419100">
              <a:spcBef>
                <a:spcPts val="0"/>
              </a:spcBef>
              <a:buSzPct val="100000"/>
              <a:buFont typeface="Arapey"/>
              <a:buChar char="○"/>
            </a:pPr>
            <a:r>
              <a:rPr lang="en" sz="3000">
                <a:latin typeface="Arapey"/>
                <a:ea typeface="Arapey"/>
                <a:cs typeface="Arapey"/>
                <a:sym typeface="Arapey"/>
              </a:rPr>
              <a:t>536 students</a:t>
            </a:r>
          </a:p>
          <a:p>
            <a:pPr marL="914400" lvl="1" indent="-419100">
              <a:spcBef>
                <a:spcPts val="0"/>
              </a:spcBef>
              <a:buSzPct val="100000"/>
              <a:buFont typeface="Arapey"/>
              <a:buChar char="○"/>
            </a:pPr>
            <a:r>
              <a:rPr lang="en" sz="3000">
                <a:latin typeface="Arapey"/>
                <a:ea typeface="Arapey"/>
                <a:cs typeface="Arapey"/>
                <a:sym typeface="Arapey"/>
              </a:rPr>
              <a:t>57% Latin@</a:t>
            </a:r>
          </a:p>
          <a:p>
            <a:pPr lvl="0" rtl="0">
              <a:spcBef>
                <a:spcPts val="0"/>
              </a:spcBef>
              <a:buNone/>
            </a:pPr>
            <a:endParaRPr sz="2400">
              <a:latin typeface="Arapey"/>
              <a:ea typeface="Arapey"/>
              <a:cs typeface="Arapey"/>
              <a:sym typeface="Arapey"/>
            </a:endParaRPr>
          </a:p>
          <a:p>
            <a:pPr lvl="0" rtl="0">
              <a:spcBef>
                <a:spcPts val="0"/>
              </a:spcBef>
              <a:buNone/>
            </a:pPr>
            <a:endParaRPr sz="1800">
              <a:latin typeface="Arapey"/>
              <a:ea typeface="Arapey"/>
              <a:cs typeface="Arapey"/>
              <a:sym typeface="Arapey"/>
            </a:endParaRPr>
          </a:p>
          <a:p>
            <a:pPr lvl="0" rtl="0">
              <a:spcBef>
                <a:spcPts val="0"/>
              </a:spcBef>
              <a:buNone/>
            </a:pPr>
            <a:endParaRPr sz="1800">
              <a:latin typeface="Arapey"/>
              <a:ea typeface="Arapey"/>
              <a:cs typeface="Arapey"/>
              <a:sym typeface="Arapey"/>
            </a:endParaRPr>
          </a:p>
          <a:p>
            <a:pPr lvl="0" rtl="0">
              <a:spcBef>
                <a:spcPts val="0"/>
              </a:spcBef>
              <a:buClr>
                <a:srgbClr val="000000"/>
              </a:buClr>
              <a:buFont typeface="Arial"/>
              <a:buNone/>
            </a:pPr>
            <a:endParaRPr>
              <a:latin typeface="Raleway"/>
              <a:ea typeface="Raleway"/>
              <a:cs typeface="Raleway"/>
              <a:sym typeface="Raleway"/>
            </a:endParaRPr>
          </a:p>
        </p:txBody>
      </p:sp>
      <p:sp>
        <p:nvSpPr>
          <p:cNvPr id="109" name="Shape 109"/>
          <p:cNvSpPr txBox="1"/>
          <p:nvPr/>
        </p:nvSpPr>
        <p:spPr>
          <a:xfrm>
            <a:off x="3555475" y="6394550"/>
            <a:ext cx="2477700" cy="474300"/>
          </a:xfrm>
          <a:prstGeom prst="rect">
            <a:avLst/>
          </a:prstGeom>
          <a:noFill/>
          <a:ln>
            <a:noFill/>
          </a:ln>
        </p:spPr>
        <p:txBody>
          <a:bodyPr lIns="91425" tIns="91425" rIns="91425" bIns="91425" anchor="ctr" anchorCtr="0">
            <a:noAutofit/>
          </a:bodyPr>
          <a:lstStyle/>
          <a:p>
            <a:pPr lvl="0" rtl="0">
              <a:spcBef>
                <a:spcPts val="0"/>
              </a:spcBef>
              <a:buNone/>
            </a:pPr>
            <a:r>
              <a:rPr lang="en" b="1">
                <a:solidFill>
                  <a:schemeClr val="dk1"/>
                </a:solidFill>
              </a:rPr>
              <a:t>WHY	</a:t>
            </a:r>
            <a:r>
              <a:rPr lang="en">
                <a:solidFill>
                  <a:schemeClr val="dk1"/>
                </a:solidFill>
              </a:rPr>
              <a:t>	What		How</a:t>
            </a:r>
          </a:p>
        </p:txBody>
      </p:sp>
      <p:pic>
        <p:nvPicPr>
          <p:cNvPr id="110" name="Shape 110"/>
          <p:cNvPicPr preferRelativeResize="0"/>
          <p:nvPr/>
        </p:nvPicPr>
        <p:blipFill>
          <a:blip r:embed="rId3">
            <a:alphaModFix/>
          </a:blip>
          <a:stretch>
            <a:fillRect/>
          </a:stretch>
        </p:blipFill>
        <p:spPr>
          <a:xfrm>
            <a:off x="4924425" y="2782549"/>
            <a:ext cx="2477700" cy="3303600"/>
          </a:xfrm>
          <a:prstGeom prst="rect">
            <a:avLst/>
          </a:prstGeom>
          <a:noFill/>
          <a:ln w="38100" cap="flat" cmpd="sng">
            <a:solidFill>
              <a:schemeClr val="dk2"/>
            </a:solidFill>
            <a:prstDash val="solid"/>
            <a:round/>
            <a:headEnd type="none" w="med" len="med"/>
            <a:tailEnd type="none" w="med" len="med"/>
          </a:ln>
        </p:spPr>
      </p:pic>
    </p:spTree>
  </p:cSld>
  <p:clrMapOvr>
    <a:masterClrMapping/>
  </p:clrMapOvr>
  <p:transition spd="slow">
    <p:fade/>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1195</Words>
  <Application>Microsoft Office PowerPoint</Application>
  <PresentationFormat>On-screen Show (4:3)</PresentationFormat>
  <Paragraphs>313</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Fredericka the Great</vt:lpstr>
      <vt:lpstr>Raleway</vt:lpstr>
      <vt:lpstr>Arial</vt:lpstr>
      <vt:lpstr>Arapey</vt:lpstr>
      <vt:lpstr>Times New Roman</vt:lpstr>
      <vt:lpstr>Cinzel</vt:lpstr>
      <vt:lpstr>simple-light-2</vt:lpstr>
      <vt:lpstr>PowerPoint Presentation</vt:lpstr>
      <vt:lpstr>                 "El Círculo" You can't find your voice if you don't use it</vt:lpstr>
      <vt:lpstr>What is Mariposas?</vt:lpstr>
      <vt:lpstr>PowerPoint Presentation</vt:lpstr>
      <vt:lpstr>WHY</vt:lpstr>
      <vt:lpstr>PowerPoint Presentation</vt:lpstr>
      <vt:lpstr>PowerPoint Presentation</vt:lpstr>
      <vt:lpstr>PowerPoint Presentation</vt:lpstr>
      <vt:lpstr>PowerPoint Presentation</vt:lpstr>
      <vt:lpstr>PowerPoint Presentation</vt:lpstr>
      <vt:lpstr>What</vt:lpstr>
      <vt:lpstr>Framework</vt:lpstr>
      <vt:lpstr>Curricular Focus</vt:lpstr>
      <vt:lpstr>PowerPoint Presentation</vt:lpstr>
      <vt:lpstr>PowerPoint Presentation</vt:lpstr>
      <vt:lpstr>Identifying Needs</vt:lpstr>
      <vt:lpstr>Mariposas' Curricular Focus</vt:lpstr>
      <vt:lpstr>Civic Ownership</vt:lpstr>
      <vt:lpstr>Importance of Parent Engagement </vt:lpstr>
      <vt:lpstr>Framework in Action</vt:lpstr>
      <vt:lpstr>Framework in Action</vt:lpstr>
      <vt:lpstr>Framework in Action</vt:lpstr>
      <vt:lpstr>Framework in Action</vt:lpstr>
      <vt:lpstr>Personal Safety</vt:lpstr>
      <vt:lpstr>Data Sharing with Parents</vt:lpstr>
      <vt:lpstr>How</vt:lpstr>
      <vt:lpstr>    Coordinator</vt:lpstr>
      <vt:lpstr>Coordinator's Data Literacy</vt:lpstr>
      <vt:lpstr>  Administrative Support</vt:lpstr>
      <vt:lpstr>Targeting Your Students</vt:lpstr>
      <vt:lpstr>Parent Information Meeting</vt:lpstr>
      <vt:lpstr>Technology </vt:lpstr>
      <vt:lpstr>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Showalter</dc:creator>
  <cp:lastModifiedBy>Connie Showalter</cp:lastModifiedBy>
  <cp:revision>1</cp:revision>
  <dcterms:modified xsi:type="dcterms:W3CDTF">2016-05-20T19:46:57Z</dcterms:modified>
</cp:coreProperties>
</file>